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07.jpg" ContentType="image/jpg"/>
  <Override PartName="/ppt/media/image211.jpg" ContentType="image/jpg"/>
  <Override PartName="/ppt/media/image216.jpg" ContentType="image/jpg"/>
  <Override PartName="/ppt/media/image220.jpg" ContentType="image/jpg"/>
  <Override PartName="/ppt/media/image222.jpg" ContentType="image/jpg"/>
  <Override PartName="/ppt/media/image22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75"/>
  </p:notesMasterIdLst>
  <p:sldIdLst>
    <p:sldId id="298" r:id="rId3"/>
    <p:sldId id="258" r:id="rId4"/>
    <p:sldId id="299" r:id="rId5"/>
    <p:sldId id="300" r:id="rId6"/>
    <p:sldId id="301" r:id="rId7"/>
    <p:sldId id="259" r:id="rId8"/>
    <p:sldId id="322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42" r:id="rId17"/>
    <p:sldId id="329" r:id="rId18"/>
    <p:sldId id="332" r:id="rId19"/>
    <p:sldId id="331" r:id="rId20"/>
    <p:sldId id="333" r:id="rId21"/>
    <p:sldId id="334" r:id="rId22"/>
    <p:sldId id="345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3" r:id="rId31"/>
    <p:sldId id="344" r:id="rId32"/>
    <p:sldId id="320" r:id="rId33"/>
    <p:sldId id="302" r:id="rId34"/>
    <p:sldId id="303" r:id="rId35"/>
    <p:sldId id="318" r:id="rId36"/>
    <p:sldId id="319" r:id="rId37"/>
    <p:sldId id="260" r:id="rId38"/>
    <p:sldId id="261" r:id="rId39"/>
    <p:sldId id="262" r:id="rId40"/>
    <p:sldId id="263" r:id="rId41"/>
    <p:sldId id="304" r:id="rId42"/>
    <p:sldId id="264" r:id="rId43"/>
    <p:sldId id="265" r:id="rId44"/>
    <p:sldId id="266" r:id="rId45"/>
    <p:sldId id="267" r:id="rId46"/>
    <p:sldId id="305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275" r:id="rId62"/>
    <p:sldId id="276" r:id="rId63"/>
    <p:sldId id="277" r:id="rId64"/>
    <p:sldId id="278" r:id="rId65"/>
    <p:sldId id="279" r:id="rId66"/>
    <p:sldId id="282" r:id="rId67"/>
    <p:sldId id="285" r:id="rId68"/>
    <p:sldId id="286" r:id="rId69"/>
    <p:sldId id="315" r:id="rId70"/>
    <p:sldId id="288" r:id="rId71"/>
    <p:sldId id="316" r:id="rId72"/>
    <p:sldId id="317" r:id="rId73"/>
    <p:sldId id="291" r:id="rId74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2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21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0BCFA-A25F-4AD8-99AA-377807E1FDEF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BF362-415F-419A-B944-2D40551698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83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64F50-9BFF-43DC-9360-A7AAF2BB2E9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95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BF362-415F-419A-B944-2D40551698C4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698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BF362-415F-419A-B944-2D40551698C4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41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82208" y="236202"/>
            <a:ext cx="7939683" cy="1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rgbClr val="5E5E5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095" y="10421202"/>
            <a:ext cx="2882548" cy="7575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695859" y="10421202"/>
            <a:ext cx="1236818" cy="7575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2569" y="120062"/>
            <a:ext cx="14018961" cy="1398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27836" y="2155516"/>
            <a:ext cx="12590144" cy="530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rgbClr val="5E5E5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20104100" cy="1130855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096" y="10421201"/>
            <a:ext cx="2882547" cy="75755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95860" y="10421201"/>
            <a:ext cx="1236818" cy="7575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32514" y="236204"/>
            <a:ext cx="7639075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72402" y="3401161"/>
            <a:ext cx="14273530" cy="70180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5E5E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5"/>
            <a:ext cx="6433312" cy="565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4" y="10517696"/>
            <a:ext cx="462394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hyperlink" Target="mailto:elenamaria.dalsanto@its-ictpiemonte.it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59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3" Type="http://schemas.openxmlformats.org/officeDocument/2006/relationships/image" Target="../media/image14.png"/><Relationship Id="rId21" Type="http://schemas.openxmlformats.org/officeDocument/2006/relationships/image" Target="../media/image62.png"/><Relationship Id="rId34" Type="http://schemas.openxmlformats.org/officeDocument/2006/relationships/image" Target="../media/image39.png"/><Relationship Id="rId42" Type="http://schemas.openxmlformats.org/officeDocument/2006/relationships/image" Target="../media/image46.png"/><Relationship Id="rId47" Type="http://schemas.openxmlformats.org/officeDocument/2006/relationships/image" Target="../media/image50.png"/><Relationship Id="rId50" Type="http://schemas.openxmlformats.org/officeDocument/2006/relationships/image" Target="../media/image5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58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46" Type="http://schemas.openxmlformats.org/officeDocument/2006/relationships/image" Target="../media/image49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61.png"/><Relationship Id="rId29" Type="http://schemas.openxmlformats.org/officeDocument/2006/relationships/image" Target="../media/image34.png"/><Relationship Id="rId41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48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49" Type="http://schemas.openxmlformats.org/officeDocument/2006/relationships/image" Target="../media/image52.png"/><Relationship Id="rId10" Type="http://schemas.openxmlformats.org/officeDocument/2006/relationships/image" Target="../media/image21.png"/><Relationship Id="rId19" Type="http://schemas.openxmlformats.org/officeDocument/2006/relationships/image" Target="../media/image60.png"/><Relationship Id="rId31" Type="http://schemas.openxmlformats.org/officeDocument/2006/relationships/image" Target="../media/image36.png"/><Relationship Id="rId44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63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hyperlink" Target="https://www.kaspersky.it/blog/identification-authentication-authorization-difference/22886/" TargetMode="External"/><Relationship Id="rId48" Type="http://schemas.openxmlformats.org/officeDocument/2006/relationships/image" Target="../media/image51.png"/><Relationship Id="rId8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9" Type="http://schemas.openxmlformats.org/officeDocument/2006/relationships/image" Target="../media/image100.png"/><Relationship Id="rId21" Type="http://schemas.openxmlformats.org/officeDocument/2006/relationships/image" Target="../media/image87.png"/><Relationship Id="rId34" Type="http://schemas.openxmlformats.org/officeDocument/2006/relationships/image" Target="../media/image96.png"/><Relationship Id="rId42" Type="http://schemas.openxmlformats.org/officeDocument/2006/relationships/image" Target="../media/image103.png"/><Relationship Id="rId47" Type="http://schemas.openxmlformats.org/officeDocument/2006/relationships/image" Target="../media/image108.png"/><Relationship Id="rId50" Type="http://schemas.openxmlformats.org/officeDocument/2006/relationships/image" Target="../media/image111.png"/><Relationship Id="rId55" Type="http://schemas.openxmlformats.org/officeDocument/2006/relationships/image" Target="../media/image116.png"/><Relationship Id="rId63" Type="http://schemas.openxmlformats.org/officeDocument/2006/relationships/image" Target="../media/image124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4.png"/><Relationship Id="rId41" Type="http://schemas.openxmlformats.org/officeDocument/2006/relationships/image" Target="../media/image102.png"/><Relationship Id="rId54" Type="http://schemas.openxmlformats.org/officeDocument/2006/relationships/image" Target="../media/image115.png"/><Relationship Id="rId6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image" Target="../media/image95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image" Target="../media/image119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hyperlink" Target="https://github.com/danielmiessler/SecLists/blob/master/Passwords/Default-Credentials/default-passwords.csv" TargetMode="External"/><Relationship Id="rId36" Type="http://schemas.openxmlformats.org/officeDocument/2006/relationships/image" Target="../media/image97.png"/><Relationship Id="rId49" Type="http://schemas.openxmlformats.org/officeDocument/2006/relationships/image" Target="../media/image110.png"/><Relationship Id="rId57" Type="http://schemas.openxmlformats.org/officeDocument/2006/relationships/image" Target="../media/image118.png"/><Relationship Id="rId61" Type="http://schemas.openxmlformats.org/officeDocument/2006/relationships/image" Target="../media/image12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49.png"/><Relationship Id="rId44" Type="http://schemas.openxmlformats.org/officeDocument/2006/relationships/image" Target="../media/image105.png"/><Relationship Id="rId52" Type="http://schemas.openxmlformats.org/officeDocument/2006/relationships/image" Target="../media/image113.png"/><Relationship Id="rId60" Type="http://schemas.openxmlformats.org/officeDocument/2006/relationships/image" Target="../media/image12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104.png"/><Relationship Id="rId48" Type="http://schemas.openxmlformats.org/officeDocument/2006/relationships/image" Target="../media/image109.png"/><Relationship Id="rId56" Type="http://schemas.openxmlformats.org/officeDocument/2006/relationships/image" Target="../media/image117.png"/><Relationship Id="rId8" Type="http://schemas.openxmlformats.org/officeDocument/2006/relationships/image" Target="../media/image74.png"/><Relationship Id="rId51" Type="http://schemas.openxmlformats.org/officeDocument/2006/relationships/image" Target="../media/image112.png"/><Relationship Id="rId3" Type="http://schemas.openxmlformats.org/officeDocument/2006/relationships/image" Target="../media/image69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51.pn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59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jpe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gif"/><Relationship Id="rId2" Type="http://schemas.openxmlformats.org/officeDocument/2006/relationships/hyperlink" Target="https://nordpass.com/most-common-passwords-li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jpeg"/><Relationship Id="rId4" Type="http://schemas.openxmlformats.org/officeDocument/2006/relationships/image" Target="../media/image15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4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5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41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hyperlink" Target="https://www.kaspersky.it/blog/identification-authentication-authorization-difference/22886/" TargetMode="External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5.png"/><Relationship Id="rId18" Type="http://schemas.openxmlformats.org/officeDocument/2006/relationships/hyperlink" Target="https://en.wikipedia.org/wiki/Friend_Finder_Networks#Security_breach" TargetMode="External"/><Relationship Id="rId26" Type="http://schemas.openxmlformats.org/officeDocument/2006/relationships/hyperlink" Target="https://slate.com/technology/2019/04/facebook-data-breach-540-million-users-privacy.html" TargetMode="External"/><Relationship Id="rId3" Type="http://schemas.openxmlformats.org/officeDocument/2006/relationships/image" Target="../media/image191.png"/><Relationship Id="rId21" Type="http://schemas.openxmlformats.org/officeDocument/2006/relationships/image" Target="../media/image200.png"/><Relationship Id="rId7" Type="http://schemas.openxmlformats.org/officeDocument/2006/relationships/image" Target="../media/image49.png"/><Relationship Id="rId12" Type="http://schemas.openxmlformats.org/officeDocument/2006/relationships/hyperlink" Target="https://www.businessinsider.com/the-sony-hackers-still-have-a-massive-amount-of-data-that-hasnt-been-leaked-yet-2014-12?IR=T" TargetMode="External"/><Relationship Id="rId17" Type="http://schemas.openxmlformats.org/officeDocument/2006/relationships/image" Target="../media/image198.png"/><Relationship Id="rId25" Type="http://schemas.openxmlformats.org/officeDocument/2006/relationships/image" Target="../media/image204.png"/><Relationship Id="rId2" Type="http://schemas.openxmlformats.org/officeDocument/2006/relationships/image" Target="../media/image190.png"/><Relationship Id="rId16" Type="http://schemas.openxmlformats.org/officeDocument/2006/relationships/image" Target="../media/image197.png"/><Relationship Id="rId20" Type="http://schemas.openxmlformats.org/officeDocument/2006/relationships/hyperlink" Target="https://www.cybersecurity360.it/news/hotel-marriott-quale-lezione-trarre-dal-mega-data-breach/" TargetMode="External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203.png"/><Relationship Id="rId5" Type="http://schemas.openxmlformats.org/officeDocument/2006/relationships/image" Target="../media/image192.png"/><Relationship Id="rId15" Type="http://schemas.openxmlformats.org/officeDocument/2006/relationships/hyperlink" Target="https://en.wikipedia.org/wiki/Anthem_medical_data_breach" TargetMode="External"/><Relationship Id="rId23" Type="http://schemas.openxmlformats.org/officeDocument/2006/relationships/image" Target="../media/image202.png"/><Relationship Id="rId28" Type="http://schemas.openxmlformats.org/officeDocument/2006/relationships/hyperlink" Target="https://www.riskbasedsecurity.com/2020/07/23/personal-data-and-credentials-of-268-million-users-exposed-in-recent-wattpad-hack/" TargetMode="External"/><Relationship Id="rId10" Type="http://schemas.openxmlformats.org/officeDocument/2006/relationships/image" Target="../media/image194.png"/><Relationship Id="rId19" Type="http://schemas.openxmlformats.org/officeDocument/2006/relationships/image" Target="../media/image199.png"/><Relationship Id="rId4" Type="http://schemas.openxmlformats.org/officeDocument/2006/relationships/hyperlink" Target="https://en.wikipedia.org/wiki/Yahoo!_data_breaches" TargetMode="External"/><Relationship Id="rId9" Type="http://schemas.openxmlformats.org/officeDocument/2006/relationships/image" Target="../media/image51.png"/><Relationship Id="rId14" Type="http://schemas.openxmlformats.org/officeDocument/2006/relationships/image" Target="../media/image196.png"/><Relationship Id="rId22" Type="http://schemas.openxmlformats.org/officeDocument/2006/relationships/image" Target="../media/image201.png"/><Relationship Id="rId27" Type="http://schemas.openxmlformats.org/officeDocument/2006/relationships/image" Target="../media/image205.png"/><Relationship Id="rId30" Type="http://schemas.openxmlformats.org/officeDocument/2006/relationships/hyperlink" Target="https://en.wikipedia.org/wiki/2017_Equifax_data_breach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" Type="http://schemas.openxmlformats.org/officeDocument/2006/relationships/hyperlink" Target="http://www.bbc.com/news/world-europe-32248779" TargetMode="External"/><Relationship Id="rId21" Type="http://schemas.openxmlformats.org/officeDocument/2006/relationships/image" Target="../media/image220.jpg"/><Relationship Id="rId7" Type="http://schemas.openxmlformats.org/officeDocument/2006/relationships/image" Target="../media/image209.png"/><Relationship Id="rId12" Type="http://schemas.openxmlformats.org/officeDocument/2006/relationships/hyperlink" Target="http://www.zdnet.com/article/super-bowl-wi-fi-password-credentials-broadcast-in-pre-game-security-gaffe/" TargetMode="External"/><Relationship Id="rId17" Type="http://schemas.openxmlformats.org/officeDocument/2006/relationships/image" Target="../media/image216.jpg"/><Relationship Id="rId25" Type="http://schemas.openxmlformats.org/officeDocument/2006/relationships/image" Target="../media/image224.jpg"/><Relationship Id="rId2" Type="http://schemas.openxmlformats.org/officeDocument/2006/relationships/image" Target="../media/image207.jp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211.jpg"/><Relationship Id="rId24" Type="http://schemas.openxmlformats.org/officeDocument/2006/relationships/image" Target="../media/image223.png"/><Relationship Id="rId5" Type="http://schemas.openxmlformats.org/officeDocument/2006/relationships/image" Target="../media/image48.png"/><Relationship Id="rId15" Type="http://schemas.openxmlformats.org/officeDocument/2006/relationships/image" Target="../media/image214.png"/><Relationship Id="rId23" Type="http://schemas.openxmlformats.org/officeDocument/2006/relationships/image" Target="../media/image222.jpg"/><Relationship Id="rId10" Type="http://schemas.openxmlformats.org/officeDocument/2006/relationships/image" Target="../media/image53.png"/><Relationship Id="rId19" Type="http://schemas.openxmlformats.org/officeDocument/2006/relationships/image" Target="../media/image218.png"/><Relationship Id="rId4" Type="http://schemas.openxmlformats.org/officeDocument/2006/relationships/image" Target="../media/image208.png"/><Relationship Id="rId9" Type="http://schemas.openxmlformats.org/officeDocument/2006/relationships/image" Target="../media/image210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gi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" Type="http://schemas.openxmlformats.org/officeDocument/2006/relationships/image" Target="../media/image238.pn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26" Type="http://schemas.openxmlformats.org/officeDocument/2006/relationships/image" Target="../media/image280.png"/><Relationship Id="rId3" Type="http://schemas.openxmlformats.org/officeDocument/2006/relationships/image" Target="../media/image257.png"/><Relationship Id="rId21" Type="http://schemas.openxmlformats.org/officeDocument/2006/relationships/image" Target="../media/image275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9.png"/><Relationship Id="rId2" Type="http://schemas.openxmlformats.org/officeDocument/2006/relationships/image" Target="../media/image256.png"/><Relationship Id="rId16" Type="http://schemas.openxmlformats.org/officeDocument/2006/relationships/image" Target="../media/image27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23" Type="http://schemas.openxmlformats.org/officeDocument/2006/relationships/image" Target="../media/image277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4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5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41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hyperlink" Target="https://www.kaspersky.it/blog/identification-authentication-authorization-difference/22886/" TargetMode="External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eg"/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18" Type="http://schemas.openxmlformats.org/officeDocument/2006/relationships/image" Target="../media/image300.png"/><Relationship Id="rId26" Type="http://schemas.openxmlformats.org/officeDocument/2006/relationships/image" Target="../media/image308.png"/><Relationship Id="rId39" Type="http://schemas.openxmlformats.org/officeDocument/2006/relationships/image" Target="../media/image321.png"/><Relationship Id="rId3" Type="http://schemas.openxmlformats.org/officeDocument/2006/relationships/image" Target="../media/image285.png"/><Relationship Id="rId21" Type="http://schemas.openxmlformats.org/officeDocument/2006/relationships/image" Target="../media/image303.png"/><Relationship Id="rId34" Type="http://schemas.openxmlformats.org/officeDocument/2006/relationships/image" Target="../media/image316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17" Type="http://schemas.openxmlformats.org/officeDocument/2006/relationships/image" Target="../media/image299.png"/><Relationship Id="rId25" Type="http://schemas.openxmlformats.org/officeDocument/2006/relationships/image" Target="../media/image307.png"/><Relationship Id="rId33" Type="http://schemas.openxmlformats.org/officeDocument/2006/relationships/image" Target="../media/image315.png"/><Relationship Id="rId38" Type="http://schemas.openxmlformats.org/officeDocument/2006/relationships/image" Target="../media/image320.png"/><Relationship Id="rId2" Type="http://schemas.openxmlformats.org/officeDocument/2006/relationships/image" Target="../media/image284.png"/><Relationship Id="rId16" Type="http://schemas.openxmlformats.org/officeDocument/2006/relationships/image" Target="../media/image298.png"/><Relationship Id="rId20" Type="http://schemas.openxmlformats.org/officeDocument/2006/relationships/image" Target="../media/image302.png"/><Relationship Id="rId29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24" Type="http://schemas.openxmlformats.org/officeDocument/2006/relationships/image" Target="../media/image306.png"/><Relationship Id="rId32" Type="http://schemas.openxmlformats.org/officeDocument/2006/relationships/image" Target="../media/image314.png"/><Relationship Id="rId37" Type="http://schemas.openxmlformats.org/officeDocument/2006/relationships/image" Target="../media/image319.png"/><Relationship Id="rId5" Type="http://schemas.openxmlformats.org/officeDocument/2006/relationships/image" Target="../media/image287.png"/><Relationship Id="rId15" Type="http://schemas.openxmlformats.org/officeDocument/2006/relationships/image" Target="../media/image297.png"/><Relationship Id="rId23" Type="http://schemas.openxmlformats.org/officeDocument/2006/relationships/image" Target="../media/image305.png"/><Relationship Id="rId28" Type="http://schemas.openxmlformats.org/officeDocument/2006/relationships/image" Target="../media/image310.png"/><Relationship Id="rId36" Type="http://schemas.openxmlformats.org/officeDocument/2006/relationships/image" Target="../media/image318.png"/><Relationship Id="rId10" Type="http://schemas.openxmlformats.org/officeDocument/2006/relationships/image" Target="../media/image292.png"/><Relationship Id="rId19" Type="http://schemas.openxmlformats.org/officeDocument/2006/relationships/image" Target="../media/image301.png"/><Relationship Id="rId31" Type="http://schemas.openxmlformats.org/officeDocument/2006/relationships/image" Target="../media/image313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Relationship Id="rId22" Type="http://schemas.openxmlformats.org/officeDocument/2006/relationships/image" Target="../media/image304.png"/><Relationship Id="rId27" Type="http://schemas.openxmlformats.org/officeDocument/2006/relationships/image" Target="../media/image309.png"/><Relationship Id="rId30" Type="http://schemas.openxmlformats.org/officeDocument/2006/relationships/image" Target="../media/image312.png"/><Relationship Id="rId35" Type="http://schemas.openxmlformats.org/officeDocument/2006/relationships/image" Target="../media/image3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" y="398"/>
            <a:ext cx="20102688" cy="113077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8058" y="4869016"/>
            <a:ext cx="5978455" cy="54444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48488" y="4680142"/>
            <a:ext cx="6007948" cy="82988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defPPr>
              <a:defRPr lang="it-IT"/>
            </a:defPPr>
            <a:lvl1pPr marL="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3923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7846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61768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5691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69614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23537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7746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31382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99">
              <a:lnSpc>
                <a:spcPct val="100000"/>
              </a:lnSpc>
              <a:spcBef>
                <a:spcPts val="125"/>
              </a:spcBef>
            </a:pPr>
            <a:r>
              <a:rPr sz="5250" b="0" spc="-374" dirty="0">
                <a:latin typeface="Microsoft Sans Serif"/>
                <a:cs typeface="Microsoft Sans Serif"/>
              </a:rPr>
              <a:t>S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59" dirty="0">
                <a:latin typeface="Microsoft Sans Serif"/>
                <a:cs typeface="Microsoft Sans Serif"/>
              </a:rPr>
              <a:t>c</a:t>
            </a:r>
            <a:r>
              <a:rPr sz="5250" b="0" spc="-69" dirty="0">
                <a:latin typeface="Microsoft Sans Serif"/>
                <a:cs typeface="Microsoft Sans Serif"/>
              </a:rPr>
              <a:t>u</a:t>
            </a:r>
            <a:r>
              <a:rPr sz="5250" b="0" spc="-254" dirty="0">
                <a:latin typeface="Microsoft Sans Serif"/>
                <a:cs typeface="Microsoft Sans Serif"/>
              </a:rPr>
              <a:t>r</a:t>
            </a:r>
            <a:r>
              <a:rPr sz="5250" b="0" spc="-219" dirty="0">
                <a:latin typeface="Microsoft Sans Serif"/>
                <a:cs typeface="Microsoft Sans Serif"/>
              </a:rPr>
              <a:t>e</a:t>
            </a:r>
            <a:r>
              <a:rPr sz="5250" b="0" spc="-160" dirty="0">
                <a:latin typeface="Microsoft Sans Serif"/>
                <a:cs typeface="Microsoft Sans Serif"/>
              </a:rPr>
              <a:t>zz</a:t>
            </a:r>
            <a:r>
              <a:rPr sz="5250" b="0" spc="-275" dirty="0">
                <a:latin typeface="Microsoft Sans Serif"/>
                <a:cs typeface="Microsoft Sans Serif"/>
              </a:rPr>
              <a:t>a</a:t>
            </a:r>
            <a:r>
              <a:rPr sz="5250" b="0" spc="-315" dirty="0">
                <a:latin typeface="Microsoft Sans Serif"/>
                <a:cs typeface="Microsoft Sans Serif"/>
              </a:rPr>
              <a:t> 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140" dirty="0">
                <a:latin typeface="Microsoft Sans Serif"/>
                <a:cs typeface="Microsoft Sans Serif"/>
              </a:rPr>
              <a:t>n</a:t>
            </a:r>
            <a:r>
              <a:rPr sz="5250" b="0" spc="10" dirty="0">
                <a:latin typeface="Microsoft Sans Serif"/>
                <a:cs typeface="Microsoft Sans Serif"/>
              </a:rPr>
              <a:t>f</a:t>
            </a:r>
            <a:r>
              <a:rPr sz="5250" b="0" spc="-120" dirty="0">
                <a:latin typeface="Microsoft Sans Serif"/>
                <a:cs typeface="Microsoft Sans Serif"/>
              </a:rPr>
              <a:t>o</a:t>
            </a:r>
            <a:r>
              <a:rPr sz="5250" b="0" spc="-125" dirty="0">
                <a:latin typeface="Microsoft Sans Serif"/>
                <a:cs typeface="Microsoft Sans Serif"/>
              </a:rPr>
              <a:t>r</a:t>
            </a:r>
            <a:r>
              <a:rPr sz="5250" b="0" spc="-140" dirty="0">
                <a:latin typeface="Microsoft Sans Serif"/>
                <a:cs typeface="Microsoft Sans Serif"/>
              </a:rPr>
              <a:t>m</a:t>
            </a:r>
            <a:r>
              <a:rPr sz="5250" b="0" spc="-69" dirty="0">
                <a:latin typeface="Microsoft Sans Serif"/>
                <a:cs typeface="Microsoft Sans Serif"/>
              </a:rPr>
              <a:t>at</a:t>
            </a:r>
            <a:r>
              <a:rPr sz="5250" b="0" spc="-125" dirty="0">
                <a:latin typeface="Microsoft Sans Serif"/>
                <a:cs typeface="Microsoft Sans Serif"/>
              </a:rPr>
              <a:t>i</a:t>
            </a:r>
            <a:r>
              <a:rPr sz="5250" b="0" spc="-130" dirty="0">
                <a:latin typeface="Microsoft Sans Serif"/>
                <a:cs typeface="Microsoft Sans Serif"/>
              </a:rPr>
              <a:t>ca</a:t>
            </a:r>
            <a:endParaRPr sz="5250">
              <a:latin typeface="Microsoft Sans Serif"/>
              <a:cs typeface="Microsoft Sans Serif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DDBD885B-2DD1-1861-6416-BEC31D0F56E9}"/>
              </a:ext>
            </a:extLst>
          </p:cNvPr>
          <p:cNvSpPr txBox="1"/>
          <p:nvPr/>
        </p:nvSpPr>
        <p:spPr>
          <a:xfrm>
            <a:off x="6984551" y="6362513"/>
            <a:ext cx="6134994" cy="133104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it-IT"/>
            </a:defPPr>
            <a:lvl1pPr marL="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3923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7846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61768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5691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69614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23537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7746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31382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99" algn="ctr">
              <a:lnSpc>
                <a:spcPct val="100000"/>
              </a:lnSpc>
              <a:tabLst>
                <a:tab pos="4845460" algn="l"/>
              </a:tabLst>
            </a:pPr>
            <a:r>
              <a:rPr lang="it-IT" sz="4249" u="heavy" spc="-4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Microsoft Sans Serif"/>
                <a:cs typeface="Microsoft Sans Serif"/>
              </a:rPr>
              <a:t>Elena Maria Dal Santo</a:t>
            </a:r>
          </a:p>
          <a:p>
            <a:pPr marL="35559" algn="ctr">
              <a:lnSpc>
                <a:spcPct val="100000"/>
              </a:lnSpc>
              <a:spcBef>
                <a:spcPts val="1764"/>
              </a:spcBef>
            </a:pPr>
            <a:r>
              <a:rPr lang="it-IT" sz="2800" spc="-54" dirty="0">
                <a:solidFill>
                  <a:srgbClr val="5E5E5E"/>
                </a:solidFill>
                <a:latin typeface="Microsoft Sans Serif"/>
                <a:cs typeface="Microsoft Sans Serif"/>
                <a:hlinkClick r:id="rId5"/>
              </a:rPr>
              <a:t>elenamaria.dalsanto@its-ictpiemonte.it</a:t>
            </a:r>
            <a:r>
              <a:rPr lang="it-IT" sz="2800" spc="-54" dirty="0">
                <a:solidFill>
                  <a:srgbClr val="5E5E5E"/>
                </a:solidFill>
                <a:latin typeface="Microsoft Sans Serif"/>
                <a:cs typeface="Microsoft Sans Serif"/>
              </a:rPr>
              <a:t> </a:t>
            </a:r>
            <a:endParaRPr lang="it-IT" sz="2800" dirty="0">
              <a:latin typeface="Microsoft Sans Serif"/>
              <a:cs typeface="Microsoft Sans Serif"/>
            </a:endParaRPr>
          </a:p>
        </p:txBody>
      </p:sp>
      <p:sp>
        <p:nvSpPr>
          <p:cNvPr id="5" name="CasellaDiTesto 2">
            <a:extLst>
              <a:ext uri="{FF2B5EF4-FFF2-40B4-BE49-F238E27FC236}">
                <a16:creationId xmlns:a16="http://schemas.microsoft.com/office/drawing/2014/main" id="{F0332349-B4B8-6A83-A48B-58AA4904778F}"/>
              </a:ext>
            </a:extLst>
          </p:cNvPr>
          <p:cNvSpPr txBox="1"/>
          <p:nvPr/>
        </p:nvSpPr>
        <p:spPr>
          <a:xfrm>
            <a:off x="2875519" y="2773299"/>
            <a:ext cx="14353052" cy="1631216"/>
          </a:xfrm>
          <a:prstGeom prst="rect">
            <a:avLst/>
          </a:prstGeom>
          <a:noFill/>
          <a:scene3d>
            <a:camera prst="orthographicFront"/>
            <a:lightRig rig="sunset" dir="t">
              <a:rot lat="0" lon="0" rev="0"/>
            </a:lightRig>
          </a:scene3d>
          <a:sp3d extrusionH="304800" prstMaterial="matte">
            <a:bevelB w="317500"/>
            <a:extrusionClr>
              <a:schemeClr val="accent2">
                <a:lumMod val="60000"/>
                <a:lumOff val="40000"/>
              </a:schemeClr>
            </a:extrusionClr>
            <a:contourClr>
              <a:srgbClr val="00B050"/>
            </a:contourClr>
          </a:sp3d>
        </p:spPr>
        <p:txBody>
          <a:bodyPr wrap="square" rtlCol="0">
            <a:spAutoFit/>
            <a:sp3d extrusionH="50800" contourW="50800" prstMaterial="plastic">
              <a:bevelT w="50800"/>
              <a:bevelB w="50800"/>
            </a:sp3d>
          </a:bodyPr>
          <a:lstStyle>
            <a:defPPr>
              <a:defRPr lang="it-IT"/>
            </a:defPPr>
            <a:lvl1pPr marL="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3923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7846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61768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5691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69614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23537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77460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31382" algn="l" defTabSz="1507846" rtl="0" eaLnBrk="1" latinLnBrk="0" hangingPunct="1"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0" dirty="0">
                <a:solidFill>
                  <a:schemeClr val="accent5"/>
                </a:solidFill>
              </a:rPr>
              <a:t>PASSWORD MANAGEMENT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CDCA24-AC92-E316-7BB3-047424F97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623" y="8622556"/>
            <a:ext cx="3266845" cy="179057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5533D8-D79C-AD98-E2BA-5C7898C8E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97" y="1065535"/>
            <a:ext cx="13963096" cy="12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1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pic>
        <p:nvPicPr>
          <p:cNvPr id="1026" name="Picture 2" descr="JWT.io Debugger">
            <a:extLst>
              <a:ext uri="{FF2B5EF4-FFF2-40B4-BE49-F238E27FC236}">
                <a16:creationId xmlns:a16="http://schemas.microsoft.com/office/drawing/2014/main" id="{4748101D-FFB2-F788-5EB5-85BC620E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51" y="1623217"/>
            <a:ext cx="8665930" cy="97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2F7D0F-470E-846D-3ACC-87613117F9A3}"/>
              </a:ext>
            </a:extLst>
          </p:cNvPr>
          <p:cNvSpPr txBox="1"/>
          <p:nvPr/>
        </p:nvSpPr>
        <p:spPr>
          <a:xfrm>
            <a:off x="1898650" y="3063875"/>
            <a:ext cx="7924800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Composto da 2 parti:</a:t>
            </a: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sz="3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algoritmo utilizzato per la firma</a:t>
            </a: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sz="3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tipo di token (JWT)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56C1997-D477-FCC6-6C2C-53EC95FE9CC4}"/>
              </a:ext>
            </a:extLst>
          </p:cNvPr>
          <p:cNvSpPr/>
          <p:nvPr/>
        </p:nvSpPr>
        <p:spPr>
          <a:xfrm>
            <a:off x="14090650" y="4435475"/>
            <a:ext cx="4419600" cy="1981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499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pic>
        <p:nvPicPr>
          <p:cNvPr id="1026" name="Picture 2" descr="JWT.io Debugger">
            <a:extLst>
              <a:ext uri="{FF2B5EF4-FFF2-40B4-BE49-F238E27FC236}">
                <a16:creationId xmlns:a16="http://schemas.microsoft.com/office/drawing/2014/main" id="{4748101D-FFB2-F788-5EB5-85BC620E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51" y="1623217"/>
            <a:ext cx="8665930" cy="97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2F7D0F-470E-846D-3ACC-87613117F9A3}"/>
              </a:ext>
            </a:extLst>
          </p:cNvPr>
          <p:cNvSpPr txBox="1"/>
          <p:nvPr/>
        </p:nvSpPr>
        <p:spPr>
          <a:xfrm>
            <a:off x="1898650" y="3063875"/>
            <a:ext cx="7924800" cy="727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</a:t>
            </a: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Contiene i </a:t>
            </a:r>
            <a:r>
              <a:rPr lang="it-IT" sz="3500" dirty="0" err="1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claims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cioè le informazioni riguardanti un’entità (solitamente il client) ed eventuali altri dati. </a:t>
            </a: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claims</a:t>
            </a: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Public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claims</a:t>
            </a: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Private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claims</a:t>
            </a: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Tutti i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claims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sono facoltativi. </a:t>
            </a:r>
            <a:endParaRPr lang="it-IT" sz="3500" dirty="0">
              <a:solidFill>
                <a:srgbClr val="F523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96FBC7A-AA58-7997-302F-6855B9328BAF}"/>
              </a:ext>
            </a:extLst>
          </p:cNvPr>
          <p:cNvSpPr/>
          <p:nvPr/>
        </p:nvSpPr>
        <p:spPr>
          <a:xfrm>
            <a:off x="14090650" y="5959475"/>
            <a:ext cx="4419600" cy="1981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760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pic>
        <p:nvPicPr>
          <p:cNvPr id="1026" name="Picture 2" descr="JWT.io Debugger">
            <a:extLst>
              <a:ext uri="{FF2B5EF4-FFF2-40B4-BE49-F238E27FC236}">
                <a16:creationId xmlns:a16="http://schemas.microsoft.com/office/drawing/2014/main" id="{4748101D-FFB2-F788-5EB5-85BC620E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51" y="1623217"/>
            <a:ext cx="8665930" cy="97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2F7D0F-470E-846D-3ACC-87613117F9A3}"/>
              </a:ext>
            </a:extLst>
          </p:cNvPr>
          <p:cNvSpPr txBox="1"/>
          <p:nvPr/>
        </p:nvSpPr>
        <p:spPr>
          <a:xfrm>
            <a:off x="1898650" y="3063875"/>
            <a:ext cx="79248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</a:t>
            </a: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35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</a:t>
            </a:r>
            <a:r>
              <a:rPr lang="it-IT" sz="35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5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claims</a:t>
            </a:r>
            <a:endParaRPr lang="it-IT" sz="3500" u="sn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 all’interno di un registro (IANA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Token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Sono degli standard (es ‘’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 per issuer, ‘’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 per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expiration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time)</a:t>
            </a: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0BF7ED8-A76A-4548-46B6-AA23935CBEF5}"/>
              </a:ext>
            </a:extLst>
          </p:cNvPr>
          <p:cNvSpPr/>
          <p:nvPr/>
        </p:nvSpPr>
        <p:spPr>
          <a:xfrm>
            <a:off x="14090650" y="5959475"/>
            <a:ext cx="4419600" cy="1981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28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pic>
        <p:nvPicPr>
          <p:cNvPr id="1026" name="Picture 2" descr="JWT.io Debugger">
            <a:extLst>
              <a:ext uri="{FF2B5EF4-FFF2-40B4-BE49-F238E27FC236}">
                <a16:creationId xmlns:a16="http://schemas.microsoft.com/office/drawing/2014/main" id="{4748101D-FFB2-F788-5EB5-85BC620E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51" y="1623217"/>
            <a:ext cx="8665930" cy="97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2F7D0F-470E-846D-3ACC-87613117F9A3}"/>
              </a:ext>
            </a:extLst>
          </p:cNvPr>
          <p:cNvSpPr txBox="1"/>
          <p:nvPr/>
        </p:nvSpPr>
        <p:spPr>
          <a:xfrm>
            <a:off x="1898650" y="3063875"/>
            <a:ext cx="7924800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</a:t>
            </a: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35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</a:t>
            </a:r>
            <a:r>
              <a:rPr lang="it-IT" sz="35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claims</a:t>
            </a:r>
            <a:endParaRPr lang="it-IT" sz="3500" u="sn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Definibili a proprio piacimento, senza alcuna restrizione (es. nome, email,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ecc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evitare collisioni nella semantica delle keys, devono comunque poi essere registrati.</a:t>
            </a:r>
            <a:endParaRPr lang="it-IT" sz="3500" dirty="0">
              <a:solidFill>
                <a:srgbClr val="F523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A8E71F3-84B5-6957-F698-08C7D49571CD}"/>
              </a:ext>
            </a:extLst>
          </p:cNvPr>
          <p:cNvSpPr/>
          <p:nvPr/>
        </p:nvSpPr>
        <p:spPr>
          <a:xfrm>
            <a:off x="14090650" y="5959475"/>
            <a:ext cx="4419600" cy="1981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992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pic>
        <p:nvPicPr>
          <p:cNvPr id="1026" name="Picture 2" descr="JWT.io Debugger">
            <a:extLst>
              <a:ext uri="{FF2B5EF4-FFF2-40B4-BE49-F238E27FC236}">
                <a16:creationId xmlns:a16="http://schemas.microsoft.com/office/drawing/2014/main" id="{4748101D-FFB2-F788-5EB5-85BC620E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51" y="1623217"/>
            <a:ext cx="8665930" cy="97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2F7D0F-470E-846D-3ACC-87613117F9A3}"/>
              </a:ext>
            </a:extLst>
          </p:cNvPr>
          <p:cNvSpPr txBox="1"/>
          <p:nvPr/>
        </p:nvSpPr>
        <p:spPr>
          <a:xfrm>
            <a:off x="1898650" y="3063875"/>
            <a:ext cx="7924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</a:t>
            </a: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35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</a:t>
            </a:r>
            <a:r>
              <a:rPr lang="it-IT" sz="35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claims</a:t>
            </a:r>
            <a:endParaRPr lang="it-IT" sz="3500" u="sn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3500" u="sn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Pensati per lo scambio di informazioni specifico con quell’applicazione. </a:t>
            </a: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Più specifici di quelli pubblici (es. ID utente, reparto, ruolo,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ecc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 assicurarsi che il nome non collida con uno registrato o pubblico.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4D491F1-61FC-DF12-EDF2-28CA6E81E464}"/>
              </a:ext>
            </a:extLst>
          </p:cNvPr>
          <p:cNvSpPr/>
          <p:nvPr/>
        </p:nvSpPr>
        <p:spPr>
          <a:xfrm>
            <a:off x="14090650" y="5959475"/>
            <a:ext cx="4419600" cy="1981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675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pic>
        <p:nvPicPr>
          <p:cNvPr id="1026" name="Picture 2" descr="JWT.io Debugger">
            <a:extLst>
              <a:ext uri="{FF2B5EF4-FFF2-40B4-BE49-F238E27FC236}">
                <a16:creationId xmlns:a16="http://schemas.microsoft.com/office/drawing/2014/main" id="{4748101D-FFB2-F788-5EB5-85BC620E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51" y="1623217"/>
            <a:ext cx="8665930" cy="97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2F7D0F-470E-846D-3ACC-87613117F9A3}"/>
              </a:ext>
            </a:extLst>
          </p:cNvPr>
          <p:cNvSpPr txBox="1"/>
          <p:nvPr/>
        </p:nvSpPr>
        <p:spPr>
          <a:xfrm>
            <a:off x="1898650" y="3063875"/>
            <a:ext cx="792480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firma viene applicata a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encoded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encoded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payload + secret secondo l’algoritmo dichiarato nell’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Viene usata per verificare integrità dei messaggi e identità del mittente.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4D491F1-61FC-DF12-EDF2-28CA6E81E464}"/>
              </a:ext>
            </a:extLst>
          </p:cNvPr>
          <p:cNvSpPr/>
          <p:nvPr/>
        </p:nvSpPr>
        <p:spPr>
          <a:xfrm>
            <a:off x="13938250" y="7864475"/>
            <a:ext cx="4419600" cy="1981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052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pic>
        <p:nvPicPr>
          <p:cNvPr id="1026" name="Picture 2" descr="JWT.io Debugger">
            <a:extLst>
              <a:ext uri="{FF2B5EF4-FFF2-40B4-BE49-F238E27FC236}">
                <a16:creationId xmlns:a16="http://schemas.microsoft.com/office/drawing/2014/main" id="{4748101D-FFB2-F788-5EB5-85BC620E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51" y="1623217"/>
            <a:ext cx="8665930" cy="97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2F7D0F-470E-846D-3ACC-87613117F9A3}"/>
              </a:ext>
            </a:extLst>
          </p:cNvPr>
          <p:cNvSpPr txBox="1"/>
          <p:nvPr/>
        </p:nvSpPr>
        <p:spPr>
          <a:xfrm>
            <a:off x="1898650" y="3063875"/>
            <a:ext cx="7924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it-IT" sz="4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it-IT" sz="45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</a:t>
            </a:r>
            <a:r>
              <a:rPr lang="it-IT" sz="4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it-IT" sz="45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endParaRPr lang="it-IT" sz="4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11B25C-48B1-216E-21C6-0AE376DCAAAB}"/>
              </a:ext>
            </a:extLst>
          </p:cNvPr>
          <p:cNvSpPr txBox="1"/>
          <p:nvPr/>
        </p:nvSpPr>
        <p:spPr>
          <a:xfrm>
            <a:off x="1888289" y="7460646"/>
            <a:ext cx="7924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  <a:r>
              <a:rPr lang="it-IT" sz="4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it-IT" sz="45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yyyyy</a:t>
            </a:r>
            <a:r>
              <a:rPr lang="it-IT" sz="4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it-IT" sz="45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zzzzz</a:t>
            </a:r>
            <a:endParaRPr lang="it-IT" sz="4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0043A710-F02E-807B-EAA6-1E9580D64EDC}"/>
              </a:ext>
            </a:extLst>
          </p:cNvPr>
          <p:cNvSpPr/>
          <p:nvPr/>
        </p:nvSpPr>
        <p:spPr>
          <a:xfrm>
            <a:off x="5480050" y="4664075"/>
            <a:ext cx="381000" cy="2362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1541B0-C18C-7ECF-EBE4-B86AF922FD60}"/>
              </a:ext>
            </a:extLst>
          </p:cNvPr>
          <p:cNvSpPr txBox="1"/>
          <p:nvPr/>
        </p:nvSpPr>
        <p:spPr>
          <a:xfrm>
            <a:off x="6013450" y="5349875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Base64</a:t>
            </a:r>
          </a:p>
        </p:txBody>
      </p:sp>
    </p:spTree>
    <p:extLst>
      <p:ext uri="{BB962C8B-B14F-4D97-AF65-F5344CB8AC3E}">
        <p14:creationId xmlns:p14="http://schemas.microsoft.com/office/powerpoint/2010/main" val="350665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A4396E-1E80-E39A-B642-ABD30692B2D9}"/>
              </a:ext>
            </a:extLst>
          </p:cNvPr>
          <p:cNvSpPr txBox="1"/>
          <p:nvPr/>
        </p:nvSpPr>
        <p:spPr>
          <a:xfrm>
            <a:off x="1479549" y="2987675"/>
            <a:ext cx="1714500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token è ‘’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signed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 (quindi firmato) ma le informazioni al suo interno non sono in alcun modo criptate</a:t>
            </a: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si devono inserire all’interno del token informazioni sensibili</a:t>
            </a:r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C161A715-9140-BF9B-C083-2D7CB34E0339}"/>
              </a:ext>
            </a:extLst>
          </p:cNvPr>
          <p:cNvSpPr/>
          <p:nvPr/>
        </p:nvSpPr>
        <p:spPr>
          <a:xfrm>
            <a:off x="9594849" y="4740275"/>
            <a:ext cx="914400" cy="2743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151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4C5C09-7BBF-2991-732A-3BD9F75C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95" y="2606675"/>
            <a:ext cx="16710907" cy="123203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A4396E-1E80-E39A-B642-ABD30692B2D9}"/>
              </a:ext>
            </a:extLst>
          </p:cNvPr>
          <p:cNvSpPr txBox="1"/>
          <p:nvPr/>
        </p:nvSpPr>
        <p:spPr>
          <a:xfrm>
            <a:off x="2584450" y="5426075"/>
            <a:ext cx="14478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‘’Autorizza: chi ha il token &lt;token&gt;’’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token viene inviato come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nelle chiamate http per chiedere un’autorizzazione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il token è valido, viene concessa l’autorizzazione.</a:t>
            </a:r>
          </a:p>
        </p:txBody>
      </p:sp>
      <p:sp>
        <p:nvSpPr>
          <p:cNvPr id="3" name="Bolla: nuvola 2">
            <a:extLst>
              <a:ext uri="{FF2B5EF4-FFF2-40B4-BE49-F238E27FC236}">
                <a16:creationId xmlns:a16="http://schemas.microsoft.com/office/drawing/2014/main" id="{F291449D-4734-090A-F8AD-7BF6F555B808}"/>
              </a:ext>
            </a:extLst>
          </p:cNvPr>
          <p:cNvSpPr/>
          <p:nvPr/>
        </p:nvSpPr>
        <p:spPr>
          <a:xfrm rot="204240">
            <a:off x="14452294" y="4271380"/>
            <a:ext cx="4800600" cy="205740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500" dirty="0"/>
              <a:t>Anche per questo deve essere sufficientemente breve!</a:t>
            </a:r>
          </a:p>
        </p:txBody>
      </p:sp>
    </p:spTree>
    <p:extLst>
      <p:ext uri="{BB962C8B-B14F-4D97-AF65-F5344CB8AC3E}">
        <p14:creationId xmlns:p14="http://schemas.microsoft.com/office/powerpoint/2010/main" val="1416038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pic>
        <p:nvPicPr>
          <p:cNvPr id="2050" name="Picture 2" descr="Comparing the length of an encoded JWT and an encoded SAML">
            <a:extLst>
              <a:ext uri="{FF2B5EF4-FFF2-40B4-BE49-F238E27FC236}">
                <a16:creationId xmlns:a16="http://schemas.microsoft.com/office/drawing/2014/main" id="{FE0D6D8C-1893-D381-261C-5E4ED92FC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7" b="56522"/>
          <a:stretch/>
        </p:blipFill>
        <p:spPr bwMode="auto">
          <a:xfrm>
            <a:off x="527050" y="2759075"/>
            <a:ext cx="9278123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paring the length of an encoded JWT and an encoded SAML">
            <a:extLst>
              <a:ext uri="{FF2B5EF4-FFF2-40B4-BE49-F238E27FC236}">
                <a16:creationId xmlns:a16="http://schemas.microsoft.com/office/drawing/2014/main" id="{8EB39E02-FCE4-C6D6-FB7A-EB79B8565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9"/>
          <a:stretch/>
        </p:blipFill>
        <p:spPr bwMode="auto">
          <a:xfrm>
            <a:off x="10332268" y="2759075"/>
            <a:ext cx="9258485" cy="662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53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8" cy="113085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9092" y="0"/>
              <a:ext cx="15575002" cy="113085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81104" y="1337528"/>
              <a:ext cx="3589147" cy="759752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94850" y="6264275"/>
            <a:ext cx="9587168" cy="426527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 marR="5080" indent="4707255">
              <a:lnSpc>
                <a:spcPts val="10610"/>
              </a:lnSpc>
              <a:spcBef>
                <a:spcPts val="1460"/>
              </a:spcBef>
            </a:pPr>
            <a:r>
              <a:rPr lang="it-IT" sz="9900" spc="-900" dirty="0">
                <a:solidFill>
                  <a:srgbClr val="FFFFFF"/>
                </a:solidFill>
              </a:rPr>
              <a:t> </a:t>
            </a:r>
            <a:r>
              <a:rPr lang="it-IT" sz="9900" spc="-570" dirty="0">
                <a:solidFill>
                  <a:srgbClr val="FFFFFF"/>
                </a:solidFill>
              </a:rPr>
              <a:t>Autenticazione e autorizzazione</a:t>
            </a:r>
            <a:endParaRPr sz="9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6BE127-64C5-73EC-B6CE-6D796F897E26}"/>
              </a:ext>
            </a:extLst>
          </p:cNvPr>
          <p:cNvSpPr txBox="1"/>
          <p:nvPr/>
        </p:nvSpPr>
        <p:spPr>
          <a:xfrm>
            <a:off x="2127250" y="2759075"/>
            <a:ext cx="1600200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Vantaggi: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utilizza il formato </a:t>
            </a:r>
            <a:r>
              <a:rPr lang="it-IT" sz="4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facilmente convertibile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piccolo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può essere trasmesso negli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header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signed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sicuro perché firmato digitalmente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stateless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non deve essere salvato, essendo in chiaro si possono verificare informazioni e firma. Questo implica, però, anche una certa </a:t>
            </a:r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difficoltà nel revocare il token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in caso di problemi!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91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6BE127-64C5-73EC-B6CE-6D796F897E26}"/>
              </a:ext>
            </a:extLst>
          </p:cNvPr>
          <p:cNvSpPr txBox="1"/>
          <p:nvPr/>
        </p:nvSpPr>
        <p:spPr>
          <a:xfrm>
            <a:off x="2127250" y="2759075"/>
            <a:ext cx="1600200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Svantaggi evidenti: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signed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se la chiave viene compromessa, un attaccante può usarla per generare un JWT che risulterà comunque valido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stateless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è difficile revocare il token in caso di problemi. La possibilità di revocare un token va a braccetto con la creazione di una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blacklist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che richiede tempo e manutenzione costante. 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61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929" y="549275"/>
            <a:ext cx="13220241" cy="2539157"/>
          </a:xfrm>
        </p:spPr>
        <p:txBody>
          <a:bodyPr/>
          <a:lstStyle/>
          <a:p>
            <a:r>
              <a:rPr lang="it-IT" spc="-210" dirty="0" err="1"/>
              <a:t>OAuth</a:t>
            </a:r>
            <a:r>
              <a:rPr lang="it-IT" spc="-210" dirty="0"/>
              <a:t> (Open </a:t>
            </a:r>
            <a:r>
              <a:rPr lang="it-IT" spc="-210" dirty="0" err="1"/>
              <a:t>Authorization</a:t>
            </a:r>
            <a:r>
              <a:rPr lang="it-IT" spc="-210" dirty="0"/>
              <a:t>)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6BE127-64C5-73EC-B6CE-6D796F897E26}"/>
              </a:ext>
            </a:extLst>
          </p:cNvPr>
          <p:cNvSpPr txBox="1"/>
          <p:nvPr/>
        </p:nvSpPr>
        <p:spPr>
          <a:xfrm>
            <a:off x="2127250" y="2759075"/>
            <a:ext cx="16002000" cy="703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delle applicazioni dei JWT è nello standard </a:t>
            </a:r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OAuth</a:t>
            </a: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4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OAuth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è, ad oggi, lo standard per </a:t>
            </a:r>
            <a:r>
              <a:rPr lang="it-IT" sz="4100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l’autorizzazione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 tra aziende. </a:t>
            </a:r>
          </a:p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L’autorizzazione funziona senza alcun bisogno di scambiarsi credenziali o account. </a:t>
            </a: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Tramite l’utilizzo di un token viene consentito o meno l’accesso a determinate risorse. Solo il provider del token può verificare il token stesso.</a:t>
            </a:r>
          </a:p>
        </p:txBody>
      </p:sp>
    </p:spTree>
    <p:extLst>
      <p:ext uri="{BB962C8B-B14F-4D97-AF65-F5344CB8AC3E}">
        <p14:creationId xmlns:p14="http://schemas.microsoft.com/office/powerpoint/2010/main" val="3386548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929" y="549275"/>
            <a:ext cx="13220241" cy="2539157"/>
          </a:xfrm>
        </p:spPr>
        <p:txBody>
          <a:bodyPr/>
          <a:lstStyle/>
          <a:p>
            <a:r>
              <a:rPr lang="it-IT" spc="-210" dirty="0" err="1"/>
              <a:t>OAuth</a:t>
            </a:r>
            <a:r>
              <a:rPr lang="it-IT" spc="-210" dirty="0"/>
              <a:t> (Open </a:t>
            </a:r>
            <a:r>
              <a:rPr lang="it-IT" spc="-210" dirty="0" err="1"/>
              <a:t>Authorization</a:t>
            </a:r>
            <a:r>
              <a:rPr lang="it-IT" spc="-210" dirty="0"/>
              <a:t>)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6BE127-64C5-73EC-B6CE-6D796F897E26}"/>
              </a:ext>
            </a:extLst>
          </p:cNvPr>
          <p:cNvSpPr txBox="1"/>
          <p:nvPr/>
        </p:nvSpPr>
        <p:spPr>
          <a:xfrm>
            <a:off x="2127250" y="2759075"/>
            <a:ext cx="16002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Questo standard prevede l’utilizzo di </a:t>
            </a:r>
            <a:r>
              <a:rPr lang="it-IT" sz="4100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token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97427-7EA6-50B1-06F5-55C8A999EE57}"/>
              </a:ext>
            </a:extLst>
          </p:cNvPr>
          <p:cNvSpPr txBox="1"/>
          <p:nvPr/>
        </p:nvSpPr>
        <p:spPr>
          <a:xfrm>
            <a:off x="4794250" y="5547474"/>
            <a:ext cx="91821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 che rappresenta l’autorizzazione all’accesso per un determinato user (spesso questi token sono dei JWT)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questioni di sicurezza, gli access token hanno quasi sempre anche una scadenza (anche se non è obbligatorio)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B1513449-12B5-7755-5F6C-692D5FBEA100}"/>
              </a:ext>
            </a:extLst>
          </p:cNvPr>
          <p:cNvCxnSpPr>
            <a:cxnSpLocks/>
          </p:cNvCxnSpPr>
          <p:nvPr/>
        </p:nvCxnSpPr>
        <p:spPr>
          <a:xfrm flipH="1">
            <a:off x="12261850" y="3749675"/>
            <a:ext cx="1905000" cy="152400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982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929" y="549275"/>
            <a:ext cx="13220241" cy="2539157"/>
          </a:xfrm>
        </p:spPr>
        <p:txBody>
          <a:bodyPr/>
          <a:lstStyle/>
          <a:p>
            <a:r>
              <a:rPr lang="it-IT" spc="-210" dirty="0" err="1"/>
              <a:t>OAuth</a:t>
            </a:r>
            <a:r>
              <a:rPr lang="it-IT" spc="-210" dirty="0"/>
              <a:t> (Open </a:t>
            </a:r>
            <a:r>
              <a:rPr lang="it-IT" spc="-210" dirty="0" err="1"/>
              <a:t>Authorization</a:t>
            </a:r>
            <a:r>
              <a:rPr lang="it-IT" spc="-210" dirty="0"/>
              <a:t>)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4F301D-8031-6837-E95F-9895FA21F944}"/>
              </a:ext>
            </a:extLst>
          </p:cNvPr>
          <p:cNvSpPr txBox="1"/>
          <p:nvPr/>
        </p:nvSpPr>
        <p:spPr>
          <a:xfrm>
            <a:off x="755649" y="2059884"/>
            <a:ext cx="18592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OAuth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prevede 4 attori principali: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3F01699-638C-B941-9B7A-9F6701282573}"/>
              </a:ext>
            </a:extLst>
          </p:cNvPr>
          <p:cNvSpPr/>
          <p:nvPr/>
        </p:nvSpPr>
        <p:spPr>
          <a:xfrm>
            <a:off x="3691459" y="3469432"/>
            <a:ext cx="6248400" cy="2895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</a:t>
            </a:r>
            <a:r>
              <a:rPr lang="it-IT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endParaRPr lang="it-IT" sz="3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User o sistema che </a:t>
            </a:r>
            <a:r>
              <a:rPr lang="it-IT" sz="3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possiede</a:t>
            </a:r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le risorse e può fornire o meno autorizzazioni all’accesso</a:t>
            </a:r>
            <a:endParaRPr lang="it-IT" sz="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3000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D04EC8A-FE6E-3810-18C4-BF260D3C26EE}"/>
              </a:ext>
            </a:extLst>
          </p:cNvPr>
          <p:cNvSpPr/>
          <p:nvPr/>
        </p:nvSpPr>
        <p:spPr>
          <a:xfrm>
            <a:off x="10731500" y="3489811"/>
            <a:ext cx="6248400" cy="2895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it-IT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it-IT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User o sistema che </a:t>
            </a:r>
            <a:r>
              <a:rPr lang="it-IT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richiede</a:t>
            </a: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accesso alle risorse. Per ottenere l’accesso, deve possedere un access token.</a:t>
            </a:r>
            <a:endParaRPr lang="it-IT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3000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FD76ADA-8679-A0F7-5FA9-8B653A3098F0}"/>
              </a:ext>
            </a:extLst>
          </p:cNvPr>
          <p:cNvSpPr/>
          <p:nvPr/>
        </p:nvSpPr>
        <p:spPr>
          <a:xfrm>
            <a:off x="3310460" y="6959273"/>
            <a:ext cx="7010399" cy="38524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it-IT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lang="it-IT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</a:t>
            </a:r>
          </a:p>
          <a:p>
            <a:pPr algn="ctr"/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Server che riceve dal client la richiesta di ottenere un access token e </a:t>
            </a:r>
            <a:r>
              <a:rPr lang="it-IT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fornisce</a:t>
            </a: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il token in seguito a una corretta autenticazione presso il </a:t>
            </a:r>
            <a:r>
              <a:rPr lang="it-IT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resource</a:t>
            </a: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it-IT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owner</a:t>
            </a:r>
            <a:endParaRPr lang="it-IT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2586337-FB56-BB60-E233-F0AD1DCF4D62}"/>
              </a:ext>
            </a:extLst>
          </p:cNvPr>
          <p:cNvSpPr/>
          <p:nvPr/>
        </p:nvSpPr>
        <p:spPr>
          <a:xfrm>
            <a:off x="10737850" y="7331075"/>
            <a:ext cx="6248400" cy="2895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server </a:t>
            </a:r>
            <a:endParaRPr lang="it-IT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Server che ‘’protegge’’ le risorse. Si occupa di recepire il token e </a:t>
            </a:r>
            <a:r>
              <a:rPr lang="it-IT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consentire</a:t>
            </a: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 meno l’accesso alle risorse. </a:t>
            </a:r>
            <a:endParaRPr lang="it-IT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05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929" y="549275"/>
            <a:ext cx="13220241" cy="2539157"/>
          </a:xfrm>
        </p:spPr>
        <p:txBody>
          <a:bodyPr/>
          <a:lstStyle/>
          <a:p>
            <a:r>
              <a:rPr lang="it-IT" spc="-210" dirty="0" err="1"/>
              <a:t>OAuth</a:t>
            </a:r>
            <a:r>
              <a:rPr lang="it-IT" spc="-210" dirty="0"/>
              <a:t> (Open </a:t>
            </a:r>
            <a:r>
              <a:rPr lang="it-IT" spc="-210" dirty="0" err="1"/>
              <a:t>Authorization</a:t>
            </a:r>
            <a:r>
              <a:rPr lang="it-IT" spc="-210" dirty="0"/>
              <a:t>)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97427-7EA6-50B1-06F5-55C8A999EE57}"/>
              </a:ext>
            </a:extLst>
          </p:cNvPr>
          <p:cNvSpPr txBox="1"/>
          <p:nvPr/>
        </p:nvSpPr>
        <p:spPr>
          <a:xfrm>
            <a:off x="2470149" y="2987675"/>
            <a:ext cx="151638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funziona?</a:t>
            </a:r>
          </a:p>
          <a:p>
            <a:pPr algn="ctr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PRE: l’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identifica il client associandoci un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client_id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un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client_secret</a:t>
            </a: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client richiede all’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l’autorizzazione ad accedere a una determinata risorsa, fornendo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client_id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client_secret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come prova di autenticazione.</a:t>
            </a:r>
          </a:p>
          <a:p>
            <a:pPr marL="514350" indent="-514350" algn="l">
              <a:buFont typeface="+mj-lt"/>
              <a:buAutoNum type="arabicPeriod"/>
            </a:pP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autentica il client e verifica gli </a:t>
            </a:r>
            <a:r>
              <a:rPr lang="it-IT" sz="3500" dirty="0" err="1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scopes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(le motivazioni per cui l’accesso a una risorsa dovrebbe essere concesso. Questi scope sono decisi e forniti dal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server)</a:t>
            </a:r>
          </a:p>
        </p:txBody>
      </p:sp>
    </p:spTree>
    <p:extLst>
      <p:ext uri="{BB962C8B-B14F-4D97-AF65-F5344CB8AC3E}">
        <p14:creationId xmlns:p14="http://schemas.microsoft.com/office/powerpoint/2010/main" val="2077735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929" y="549275"/>
            <a:ext cx="13220241" cy="2539157"/>
          </a:xfrm>
        </p:spPr>
        <p:txBody>
          <a:bodyPr/>
          <a:lstStyle/>
          <a:p>
            <a:r>
              <a:rPr lang="it-IT" spc="-210" dirty="0" err="1"/>
              <a:t>OAuth</a:t>
            </a:r>
            <a:r>
              <a:rPr lang="it-IT" spc="-210" dirty="0"/>
              <a:t> (Open </a:t>
            </a:r>
            <a:r>
              <a:rPr lang="it-IT" spc="-210" dirty="0" err="1"/>
              <a:t>Authorization</a:t>
            </a:r>
            <a:r>
              <a:rPr lang="it-IT" spc="-210" dirty="0"/>
              <a:t>)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97427-7EA6-50B1-06F5-55C8A999EE57}"/>
              </a:ext>
            </a:extLst>
          </p:cNvPr>
          <p:cNvSpPr txBox="1"/>
          <p:nvPr/>
        </p:nvSpPr>
        <p:spPr>
          <a:xfrm>
            <a:off x="1060450" y="3088432"/>
            <a:ext cx="18516600" cy="678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funziona?</a:t>
            </a:r>
          </a:p>
          <a:p>
            <a:pPr algn="ctr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 startAt="3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interagisce con l’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per autorizzare l’accesso</a:t>
            </a:r>
          </a:p>
          <a:p>
            <a:pPr marL="514350" indent="-514350" algn="l">
              <a:buFont typeface="+mj-lt"/>
              <a:buAutoNum type="arabicPeriod" startAt="3"/>
            </a:pP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 startAt="3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risponde al client inviandogli il token</a:t>
            </a:r>
          </a:p>
          <a:p>
            <a:pPr marL="514350" indent="-514350" algn="l">
              <a:buFont typeface="+mj-lt"/>
              <a:buAutoNum type="arabicPeriod" startAt="3"/>
            </a:pP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 startAt="3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quel token, il client può richiedere al 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l’accesso alle risorse. </a:t>
            </a: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 non sempre viene restituito direttamente il token di accesso, possono essere restituiti codici univoci di accesso con cui richiedere un token o anche un refresh token (con scadenza più lunga e utilizzabile per richiedere un nuovo access token). A ogni client sono associate delle </a:t>
            </a:r>
            <a:r>
              <a:rPr lang="it-IT" sz="3000" dirty="0" err="1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</a:t>
            </a:r>
            <a:r>
              <a:rPr lang="it-IT" sz="3000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 stabiliscono il numero di step che dovrà compiere per ottenere l’access token. </a:t>
            </a:r>
            <a:endParaRPr lang="it-IT" sz="3000" dirty="0">
              <a:solidFill>
                <a:srgbClr val="F523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862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929" y="549275"/>
            <a:ext cx="13220241" cy="2539157"/>
          </a:xfrm>
        </p:spPr>
        <p:txBody>
          <a:bodyPr/>
          <a:lstStyle/>
          <a:p>
            <a:r>
              <a:rPr lang="it-IT" spc="-210" dirty="0" err="1"/>
              <a:t>OAuth</a:t>
            </a:r>
            <a:r>
              <a:rPr lang="it-IT" spc="-210" dirty="0"/>
              <a:t> (Open </a:t>
            </a:r>
            <a:r>
              <a:rPr lang="it-IT" spc="-210" dirty="0" err="1"/>
              <a:t>Authorization</a:t>
            </a:r>
            <a:r>
              <a:rPr lang="it-IT" spc="-210" dirty="0"/>
              <a:t>)</a:t>
            </a:r>
            <a:endParaRPr lang="it-IT" dirty="0"/>
          </a:p>
        </p:txBody>
      </p:sp>
      <p:pic>
        <p:nvPicPr>
          <p:cNvPr id="3074" name="Picture 2" descr="OAuth 2 Explained In Simple Terms - YouTube">
            <a:extLst>
              <a:ext uri="{FF2B5EF4-FFF2-40B4-BE49-F238E27FC236}">
                <a16:creationId xmlns:a16="http://schemas.microsoft.com/office/drawing/2014/main" id="{537241F4-A782-8098-3F3D-875BE779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49" y="2225675"/>
            <a:ext cx="13546667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334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929" y="549275"/>
            <a:ext cx="13220241" cy="2539157"/>
          </a:xfrm>
        </p:spPr>
        <p:txBody>
          <a:bodyPr/>
          <a:lstStyle/>
          <a:p>
            <a:r>
              <a:rPr lang="it-IT" spc="-210" dirty="0" err="1"/>
              <a:t>OAuth</a:t>
            </a:r>
            <a:r>
              <a:rPr lang="it-IT" spc="-210" dirty="0"/>
              <a:t> (Open </a:t>
            </a:r>
            <a:r>
              <a:rPr lang="it-IT" spc="-210" dirty="0" err="1"/>
              <a:t>Authorization</a:t>
            </a:r>
            <a:r>
              <a:rPr lang="it-IT" spc="-210" dirty="0"/>
              <a:t>)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EA1E5-F103-8010-6E57-FC429A58DBBD}"/>
              </a:ext>
            </a:extLst>
          </p:cNvPr>
          <p:cNvSpPr txBox="1"/>
          <p:nvPr/>
        </p:nvSpPr>
        <p:spPr>
          <a:xfrm>
            <a:off x="2432050" y="3597275"/>
            <a:ext cx="15316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differenza di JWT, </a:t>
            </a:r>
            <a:r>
              <a:rPr lang="it-IT" sz="4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OAuth</a:t>
            </a:r>
            <a:r>
              <a:rPr lang="it-IT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è uno standard </a:t>
            </a:r>
            <a:r>
              <a:rPr lang="it-IT" sz="4200" dirty="0" err="1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stateful</a:t>
            </a:r>
            <a:r>
              <a:rPr lang="it-IT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quanto richiede una connessione all’authentication server per ottenere e verificare i token. </a:t>
            </a:r>
          </a:p>
          <a:p>
            <a:endParaRPr lang="it-IT" sz="4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Possono essere utilizzati JWT, ma non è obbligatorio. </a:t>
            </a:r>
          </a:p>
          <a:p>
            <a:endParaRPr lang="it-IT" sz="4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provider di </a:t>
            </a:r>
            <a:r>
              <a:rPr lang="it-IT" sz="4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OAuth</a:t>
            </a:r>
            <a:r>
              <a:rPr lang="it-IT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token sarà anche l’unico in grado di verificarli. </a:t>
            </a:r>
          </a:p>
        </p:txBody>
      </p:sp>
    </p:spTree>
    <p:extLst>
      <p:ext uri="{BB962C8B-B14F-4D97-AF65-F5344CB8AC3E}">
        <p14:creationId xmlns:p14="http://schemas.microsoft.com/office/powerpoint/2010/main" val="3699686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089" y="777875"/>
            <a:ext cx="7295921" cy="1269578"/>
          </a:xfrm>
        </p:spPr>
        <p:txBody>
          <a:bodyPr/>
          <a:lstStyle/>
          <a:p>
            <a:r>
              <a:rPr lang="it-IT" spc="-210" dirty="0" err="1"/>
              <a:t>OAuth</a:t>
            </a:r>
            <a:r>
              <a:rPr lang="it-IT" spc="-210" dirty="0"/>
              <a:t> vs. JWT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EA1E5-F103-8010-6E57-FC429A58DBBD}"/>
              </a:ext>
            </a:extLst>
          </p:cNvPr>
          <p:cNvSpPr txBox="1"/>
          <p:nvPr/>
        </p:nvSpPr>
        <p:spPr>
          <a:xfrm>
            <a:off x="1212849" y="3047968"/>
            <a:ext cx="17678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 d’uso</a:t>
            </a:r>
          </a:p>
          <a:p>
            <a:endParaRPr lang="it-IT" sz="4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it-IT" sz="4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4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4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endParaRPr lang="it-IT" sz="4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A2359DD6-7313-B92C-F3C4-12A53EA5D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722742"/>
              </p:ext>
            </p:extLst>
          </p:nvPr>
        </p:nvGraphicFramePr>
        <p:xfrm>
          <a:off x="1716505" y="4411579"/>
          <a:ext cx="16488946" cy="1243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4473">
                  <a:extLst>
                    <a:ext uri="{9D8B030D-6E8A-4147-A177-3AD203B41FA5}">
                      <a16:colId xmlns:a16="http://schemas.microsoft.com/office/drawing/2014/main" val="3936243396"/>
                    </a:ext>
                  </a:extLst>
                </a:gridCol>
                <a:gridCol w="8244473">
                  <a:extLst>
                    <a:ext uri="{9D8B030D-6E8A-4147-A177-3AD203B41FA5}">
                      <a16:colId xmlns:a16="http://schemas.microsoft.com/office/drawing/2014/main" val="2930569591"/>
                    </a:ext>
                  </a:extLst>
                </a:gridCol>
              </a:tblGrid>
              <a:tr h="1243096">
                <a:tc>
                  <a:txBody>
                    <a:bodyPr/>
                    <a:lstStyle/>
                    <a:p>
                      <a:r>
                        <a:rPr lang="it-IT" sz="35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JWT è molto usato per le API</a:t>
                      </a:r>
                      <a:endParaRPr lang="it-IT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35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OAuth</a:t>
                      </a:r>
                      <a:r>
                        <a:rPr lang="it-IT" sz="35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può essere usato nel web, per le API, per applicazioni e risorse</a:t>
                      </a:r>
                      <a:endParaRPr lang="it-IT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249793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3E05F248-640F-F385-03F8-A755F9984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501763"/>
              </p:ext>
            </p:extLst>
          </p:nvPr>
        </p:nvGraphicFramePr>
        <p:xfrm>
          <a:off x="1716505" y="7635875"/>
          <a:ext cx="1648894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4473">
                  <a:extLst>
                    <a:ext uri="{9D8B030D-6E8A-4147-A177-3AD203B41FA5}">
                      <a16:colId xmlns:a16="http://schemas.microsoft.com/office/drawing/2014/main" val="3936243396"/>
                    </a:ext>
                  </a:extLst>
                </a:gridCol>
                <a:gridCol w="8244473">
                  <a:extLst>
                    <a:ext uri="{9D8B030D-6E8A-4147-A177-3AD203B41FA5}">
                      <a16:colId xmlns:a16="http://schemas.microsoft.com/office/drawing/2014/main" val="2930569591"/>
                    </a:ext>
                  </a:extLst>
                </a:gridCol>
              </a:tblGrid>
              <a:tr h="1243096">
                <a:tc>
                  <a:txBody>
                    <a:bodyPr/>
                    <a:lstStyle/>
                    <a:p>
                      <a:r>
                        <a:rPr lang="it-IT" sz="3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JWT definisce un formato token</a:t>
                      </a:r>
                      <a:endParaRPr lang="it-IT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36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OAuth</a:t>
                      </a:r>
                      <a:r>
                        <a:rPr lang="it-IT" sz="3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definisce un protocollo di autorizzazione che può, eventualmente, fare uso di JWT</a:t>
                      </a:r>
                      <a:endParaRPr lang="it-IT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249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46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0450" y="701675"/>
            <a:ext cx="9906000" cy="1399034"/>
          </a:xfrm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lang="it-IT" spc="-210" dirty="0"/>
              <a:t>‘’Procioni anonimi’’</a:t>
            </a:r>
            <a:endParaRPr spc="-155" dirty="0"/>
          </a:p>
        </p:txBody>
      </p:sp>
      <p:pic>
        <p:nvPicPr>
          <p:cNvPr id="1026" name="Picture 2" descr="Anonymous Raccoon (@NicoleBoland321) / Twitter">
            <a:extLst>
              <a:ext uri="{FF2B5EF4-FFF2-40B4-BE49-F238E27FC236}">
                <a16:creationId xmlns:a16="http://schemas.microsoft.com/office/drawing/2014/main" id="{47894D81-7001-EA97-FA80-AA4677488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359727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A609C1-5239-AC5A-7775-0F00C6771D5F}"/>
              </a:ext>
            </a:extLst>
          </p:cNvPr>
          <p:cNvSpPr txBox="1"/>
          <p:nvPr/>
        </p:nvSpPr>
        <p:spPr>
          <a:xfrm>
            <a:off x="8985250" y="3597275"/>
            <a:ext cx="1021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Immaginate di dover condividere un file su Google Drive con un vostro amico, in modo da poterlo modificare entrambi.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Scegliete la condivisione tramite link, comoda e veloce, e inviate il link al vostro amico.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L’amico si dimentica di dover aggiungere le sue modifiche e parte per andare in vacanza, lasciando a casa il pc su cui ha l’account Google. </a:t>
            </a:r>
          </a:p>
        </p:txBody>
      </p:sp>
    </p:spTree>
    <p:extLst>
      <p:ext uri="{BB962C8B-B14F-4D97-AF65-F5344CB8AC3E}">
        <p14:creationId xmlns:p14="http://schemas.microsoft.com/office/powerpoint/2010/main" val="2189590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089" y="777875"/>
            <a:ext cx="7295921" cy="1269578"/>
          </a:xfrm>
        </p:spPr>
        <p:txBody>
          <a:bodyPr/>
          <a:lstStyle/>
          <a:p>
            <a:r>
              <a:rPr lang="it-IT" spc="-210" dirty="0" err="1"/>
              <a:t>OAuth</a:t>
            </a:r>
            <a:r>
              <a:rPr lang="it-IT" spc="-210" dirty="0"/>
              <a:t> vs. JWT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EA1E5-F103-8010-6E57-FC429A58DBBD}"/>
              </a:ext>
            </a:extLst>
          </p:cNvPr>
          <p:cNvSpPr txBox="1"/>
          <p:nvPr/>
        </p:nvSpPr>
        <p:spPr>
          <a:xfrm>
            <a:off x="1212849" y="3216275"/>
            <a:ext cx="17678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Facilità d’utilizzo</a:t>
            </a:r>
          </a:p>
          <a:p>
            <a:endParaRPr lang="it-IT" sz="4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it-IT" sz="4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4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4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Memorizzazione</a:t>
            </a:r>
            <a:endParaRPr lang="it-IT" sz="4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A2359DD6-7313-B92C-F3C4-12A53EA5D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404086"/>
              </p:ext>
            </p:extLst>
          </p:nvPr>
        </p:nvGraphicFramePr>
        <p:xfrm>
          <a:off x="1716505" y="4411579"/>
          <a:ext cx="16488946" cy="1243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4473">
                  <a:extLst>
                    <a:ext uri="{9D8B030D-6E8A-4147-A177-3AD203B41FA5}">
                      <a16:colId xmlns:a16="http://schemas.microsoft.com/office/drawing/2014/main" val="3936243396"/>
                    </a:ext>
                  </a:extLst>
                </a:gridCol>
                <a:gridCol w="8244473">
                  <a:extLst>
                    <a:ext uri="{9D8B030D-6E8A-4147-A177-3AD203B41FA5}">
                      <a16:colId xmlns:a16="http://schemas.microsoft.com/office/drawing/2014/main" val="2930569591"/>
                    </a:ext>
                  </a:extLst>
                </a:gridCol>
              </a:tblGrid>
              <a:tr h="1243096">
                <a:tc>
                  <a:txBody>
                    <a:bodyPr/>
                    <a:lstStyle/>
                    <a:p>
                      <a:r>
                        <a:rPr lang="it-IT" sz="35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JWT è più facile da imparare e da usare</a:t>
                      </a:r>
                      <a:endParaRPr lang="it-IT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35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OAuth</a:t>
                      </a:r>
                      <a:r>
                        <a:rPr lang="it-IT" sz="35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può risultare più complicato, essendo più strutturato</a:t>
                      </a:r>
                      <a:endParaRPr lang="it-IT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249793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3E05F248-640F-F385-03F8-A755F9984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37231"/>
              </p:ext>
            </p:extLst>
          </p:nvPr>
        </p:nvGraphicFramePr>
        <p:xfrm>
          <a:off x="1716505" y="7635875"/>
          <a:ext cx="1648894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4473">
                  <a:extLst>
                    <a:ext uri="{9D8B030D-6E8A-4147-A177-3AD203B41FA5}">
                      <a16:colId xmlns:a16="http://schemas.microsoft.com/office/drawing/2014/main" val="3936243396"/>
                    </a:ext>
                  </a:extLst>
                </a:gridCol>
                <a:gridCol w="8244473">
                  <a:extLst>
                    <a:ext uri="{9D8B030D-6E8A-4147-A177-3AD203B41FA5}">
                      <a16:colId xmlns:a16="http://schemas.microsoft.com/office/drawing/2014/main" val="2930569591"/>
                    </a:ext>
                  </a:extLst>
                </a:gridCol>
              </a:tblGrid>
              <a:tr h="1243096">
                <a:tc>
                  <a:txBody>
                    <a:bodyPr/>
                    <a:lstStyle/>
                    <a:p>
                      <a:r>
                        <a:rPr lang="it-IT" sz="36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Stateless</a:t>
                      </a:r>
                      <a:r>
                        <a:rPr lang="it-IT" sz="3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L’unico storage che può usare è quello del client, il server non memorizza niente.</a:t>
                      </a:r>
                      <a:endParaRPr lang="it-IT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36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Stateful</a:t>
                      </a:r>
                      <a:r>
                        <a:rPr lang="it-IT" sz="3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Il server può memorizzare i token e le informazioni. Può ovviamente usare la memorizzazione anche lato client. </a:t>
                      </a:r>
                      <a:endParaRPr lang="it-IT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249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01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Prevenzione</a:t>
            </a:r>
            <a:r>
              <a:rPr spc="-800" dirty="0"/>
              <a:t> </a:t>
            </a:r>
            <a:r>
              <a:rPr spc="-185" dirty="0"/>
              <a:t>dalle</a:t>
            </a:r>
            <a:r>
              <a:rPr spc="-800" dirty="0"/>
              <a:t> </a:t>
            </a:r>
            <a:r>
              <a:rPr spc="-155" dirty="0"/>
              <a:t>intrusioni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66974" y="2019812"/>
            <a:ext cx="4003040" cy="3275329"/>
            <a:chOff x="1966974" y="2019812"/>
            <a:chExt cx="4003040" cy="32753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6974" y="3568286"/>
              <a:ext cx="4002799" cy="17264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6493" y="3568286"/>
              <a:ext cx="2813288" cy="17264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966" y="4017093"/>
              <a:ext cx="1237631" cy="1063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6533" y="4017085"/>
              <a:ext cx="1159795" cy="10636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5015" y="4017085"/>
              <a:ext cx="1206500" cy="10636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3608" y="4017085"/>
              <a:ext cx="886565" cy="10636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7943" y="4017068"/>
              <a:ext cx="765179" cy="7325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6501" y="4017068"/>
              <a:ext cx="765191" cy="7325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5063" y="4017068"/>
              <a:ext cx="765191" cy="7325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3624" y="4017068"/>
              <a:ext cx="765191" cy="7325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1967" y="2019812"/>
              <a:ext cx="1380824" cy="796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9650" y="2155572"/>
              <a:ext cx="1145457" cy="5285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6502" y="2758453"/>
              <a:ext cx="1623752" cy="13247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56493" y="3874553"/>
              <a:ext cx="1623745" cy="2086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66974" y="4998831"/>
              <a:ext cx="4002799" cy="29590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1676" y="6227322"/>
            <a:ext cx="5756838" cy="657088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5052850" y="2019812"/>
            <a:ext cx="3275329" cy="3275329"/>
            <a:chOff x="15052850" y="2019812"/>
            <a:chExt cx="3275329" cy="3275329"/>
          </a:xfrm>
        </p:grpSpPr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52850" y="2019812"/>
              <a:ext cx="3274915" cy="32749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89416" y="2338951"/>
              <a:ext cx="2593376" cy="259789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19250" y="3228834"/>
              <a:ext cx="584285" cy="9010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11376" y="3228834"/>
              <a:ext cx="235006" cy="7244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711397" y="3103755"/>
              <a:ext cx="1590787" cy="115122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520312" y="6227322"/>
            <a:ext cx="4332255" cy="82028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636956" y="6227322"/>
            <a:ext cx="5682543" cy="657088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8269105" y="3735758"/>
            <a:ext cx="4415155" cy="1572895"/>
            <a:chOff x="8269105" y="3735758"/>
            <a:chExt cx="4415155" cy="1572895"/>
          </a:xfrm>
        </p:grpSpPr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69105" y="3735758"/>
              <a:ext cx="4139448" cy="15727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08269" y="3933112"/>
              <a:ext cx="1300282" cy="13753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69105" y="4983694"/>
              <a:ext cx="4139445" cy="3247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39402" y="3989356"/>
              <a:ext cx="1369147" cy="13191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39433" y="3989355"/>
              <a:ext cx="1065538" cy="106553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649005" y="4112443"/>
              <a:ext cx="1562100" cy="819785"/>
            </a:xfrm>
            <a:custGeom>
              <a:avLst/>
              <a:gdLst/>
              <a:ahLst/>
              <a:cxnLst/>
              <a:rect l="l" t="t" r="r" b="b"/>
              <a:pathLst>
                <a:path w="1562100" h="819785">
                  <a:moveTo>
                    <a:pt x="1243469" y="681482"/>
                  </a:moveTo>
                  <a:lnTo>
                    <a:pt x="0" y="681482"/>
                  </a:lnTo>
                  <a:lnTo>
                    <a:pt x="0" y="819378"/>
                  </a:lnTo>
                  <a:lnTo>
                    <a:pt x="1243469" y="819378"/>
                  </a:lnTo>
                  <a:lnTo>
                    <a:pt x="1243469" y="681482"/>
                  </a:lnTo>
                  <a:close/>
                </a:path>
                <a:path w="1562100" h="819785">
                  <a:moveTo>
                    <a:pt x="1561579" y="340753"/>
                  </a:moveTo>
                  <a:lnTo>
                    <a:pt x="0" y="340753"/>
                  </a:lnTo>
                  <a:lnTo>
                    <a:pt x="0" y="478650"/>
                  </a:lnTo>
                  <a:lnTo>
                    <a:pt x="1561579" y="478650"/>
                  </a:lnTo>
                  <a:lnTo>
                    <a:pt x="1561579" y="340753"/>
                  </a:lnTo>
                  <a:close/>
                </a:path>
                <a:path w="1562100" h="819785">
                  <a:moveTo>
                    <a:pt x="1561579" y="0"/>
                  </a:moveTo>
                  <a:lnTo>
                    <a:pt x="0" y="0"/>
                  </a:lnTo>
                  <a:lnTo>
                    <a:pt x="0" y="137896"/>
                  </a:lnTo>
                  <a:lnTo>
                    <a:pt x="1561579" y="137896"/>
                  </a:lnTo>
                  <a:lnTo>
                    <a:pt x="1561579" y="0"/>
                  </a:lnTo>
                  <a:close/>
                </a:path>
              </a:pathLst>
            </a:custGeom>
            <a:solidFill>
              <a:srgbClr val="A1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108269" y="4231063"/>
              <a:ext cx="996702" cy="82383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08243" y="3835088"/>
              <a:ext cx="1575667" cy="1054588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8269104" y="2033565"/>
            <a:ext cx="4415155" cy="1572895"/>
            <a:chOff x="8269104" y="2033565"/>
            <a:chExt cx="4415155" cy="1572895"/>
          </a:xfrm>
        </p:grpSpPr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69104" y="2033565"/>
              <a:ext cx="4139448" cy="157272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108269" y="2230911"/>
              <a:ext cx="1300282" cy="13753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69105" y="3281479"/>
              <a:ext cx="4139445" cy="3248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039401" y="2287154"/>
              <a:ext cx="1369147" cy="13191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039433" y="2287154"/>
              <a:ext cx="1065538" cy="10655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649007" y="2410198"/>
              <a:ext cx="1561576" cy="13789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649007" y="2750958"/>
              <a:ext cx="1561576" cy="1378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49007" y="3091726"/>
              <a:ext cx="1243477" cy="13789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108269" y="2528862"/>
              <a:ext cx="996702" cy="82383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108242" y="2132873"/>
              <a:ext cx="1575667" cy="1054600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3753515" y="7155878"/>
            <a:ext cx="6729730" cy="1905000"/>
            <a:chOff x="3753515" y="7155878"/>
            <a:chExt cx="6729730" cy="1905000"/>
          </a:xfrm>
        </p:grpSpPr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53515" y="7155878"/>
              <a:ext cx="6729139" cy="100859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118086" y="8143686"/>
              <a:ext cx="0" cy="567690"/>
            </a:xfrm>
            <a:custGeom>
              <a:avLst/>
              <a:gdLst/>
              <a:ahLst/>
              <a:cxnLst/>
              <a:rect l="l" t="t" r="r" b="b"/>
              <a:pathLst>
                <a:path h="567690">
                  <a:moveTo>
                    <a:pt x="0" y="0"/>
                  </a:moveTo>
                  <a:lnTo>
                    <a:pt x="0" y="514750"/>
                  </a:lnTo>
                  <a:lnTo>
                    <a:pt x="0" y="567105"/>
                  </a:lnTo>
                </a:path>
              </a:pathLst>
            </a:custGeom>
            <a:ln w="104708">
              <a:solidFill>
                <a:srgbClr val="EF41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17045" y="8658437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402081" y="0"/>
                  </a:moveTo>
                  <a:lnTo>
                    <a:pt x="0" y="0"/>
                  </a:lnTo>
                  <a:lnTo>
                    <a:pt x="201040" y="402081"/>
                  </a:lnTo>
                  <a:lnTo>
                    <a:pt x="402081" y="0"/>
                  </a:lnTo>
                  <a:close/>
                </a:path>
              </a:pathLst>
            </a:custGeom>
            <a:solidFill>
              <a:srgbClr val="EF4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779145" y="9084847"/>
            <a:ext cx="867664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-235" dirty="0">
                <a:solidFill>
                  <a:srgbClr val="EF417E"/>
                </a:solidFill>
                <a:latin typeface="Trebuchet MS"/>
                <a:cs typeface="Trebuchet MS"/>
              </a:rPr>
              <a:t>Controllo</a:t>
            </a:r>
            <a:r>
              <a:rPr sz="6900" b="1" spc="-944" dirty="0">
                <a:solidFill>
                  <a:srgbClr val="EF417E"/>
                </a:solidFill>
                <a:latin typeface="Trebuchet MS"/>
                <a:cs typeface="Trebuchet MS"/>
              </a:rPr>
              <a:t> </a:t>
            </a:r>
            <a:r>
              <a:rPr sz="6900" b="1" spc="-170" dirty="0">
                <a:solidFill>
                  <a:srgbClr val="EF417E"/>
                </a:solidFill>
                <a:latin typeface="Trebuchet MS"/>
                <a:cs typeface="Trebuchet MS"/>
              </a:rPr>
              <a:t>degli</a:t>
            </a:r>
            <a:r>
              <a:rPr sz="6900" b="1" spc="-940" dirty="0">
                <a:solidFill>
                  <a:srgbClr val="EF417E"/>
                </a:solidFill>
                <a:latin typeface="Trebuchet MS"/>
                <a:cs typeface="Trebuchet MS"/>
              </a:rPr>
              <a:t> </a:t>
            </a:r>
            <a:r>
              <a:rPr sz="6900" b="1" spc="-10" dirty="0">
                <a:solidFill>
                  <a:srgbClr val="EF417E"/>
                </a:solidFill>
                <a:latin typeface="Trebuchet MS"/>
                <a:cs typeface="Trebuchet MS"/>
              </a:rPr>
              <a:t>accessi</a:t>
            </a:r>
            <a:endParaRPr sz="6900">
              <a:latin typeface="Trebuchet MS"/>
              <a:cs typeface="Trebuchet M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1919773" y="9464674"/>
            <a:ext cx="1480820" cy="402590"/>
            <a:chOff x="11919773" y="9464674"/>
            <a:chExt cx="1480820" cy="402590"/>
          </a:xfrm>
        </p:grpSpPr>
        <p:sp>
          <p:nvSpPr>
            <p:cNvPr id="55" name="object 55"/>
            <p:cNvSpPr/>
            <p:nvPr/>
          </p:nvSpPr>
          <p:spPr>
            <a:xfrm>
              <a:off x="11919773" y="9665715"/>
              <a:ext cx="1130935" cy="0"/>
            </a:xfrm>
            <a:custGeom>
              <a:avLst/>
              <a:gdLst/>
              <a:ahLst/>
              <a:cxnLst/>
              <a:rect l="l" t="t" r="r" b="b"/>
              <a:pathLst>
                <a:path w="1130934">
                  <a:moveTo>
                    <a:pt x="0" y="0"/>
                  </a:moveTo>
                  <a:lnTo>
                    <a:pt x="1078353" y="0"/>
                  </a:lnTo>
                  <a:lnTo>
                    <a:pt x="1130707" y="0"/>
                  </a:lnTo>
                </a:path>
              </a:pathLst>
            </a:custGeom>
            <a:ln w="104708">
              <a:solidFill>
                <a:srgbClr val="EF41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998127" y="9464674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4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6489267" y="7198941"/>
            <a:ext cx="402590" cy="1831339"/>
            <a:chOff x="16489267" y="7198941"/>
            <a:chExt cx="402590" cy="1831339"/>
          </a:xfrm>
        </p:grpSpPr>
        <p:sp>
          <p:nvSpPr>
            <p:cNvPr id="58" name="object 58"/>
            <p:cNvSpPr/>
            <p:nvPr/>
          </p:nvSpPr>
          <p:spPr>
            <a:xfrm>
              <a:off x="16690309" y="7198941"/>
              <a:ext cx="0" cy="1481455"/>
            </a:xfrm>
            <a:custGeom>
              <a:avLst/>
              <a:gdLst/>
              <a:ahLst/>
              <a:cxnLst/>
              <a:rect l="l" t="t" r="r" b="b"/>
              <a:pathLst>
                <a:path h="1481454">
                  <a:moveTo>
                    <a:pt x="0" y="0"/>
                  </a:moveTo>
                  <a:lnTo>
                    <a:pt x="0" y="1428895"/>
                  </a:lnTo>
                  <a:lnTo>
                    <a:pt x="0" y="1481250"/>
                  </a:lnTo>
                </a:path>
              </a:pathLst>
            </a:custGeom>
            <a:ln w="104708">
              <a:solidFill>
                <a:srgbClr val="3CA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489267" y="8627837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402081" y="0"/>
                  </a:moveTo>
                  <a:lnTo>
                    <a:pt x="0" y="0"/>
                  </a:lnTo>
                  <a:lnTo>
                    <a:pt x="201040" y="402081"/>
                  </a:lnTo>
                  <a:lnTo>
                    <a:pt x="402081" y="0"/>
                  </a:lnTo>
                  <a:close/>
                </a:path>
              </a:pathLst>
            </a:custGeom>
            <a:solidFill>
              <a:srgbClr val="3C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0" name="object 6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3660327" y="9346639"/>
            <a:ext cx="4644831" cy="640768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18951255" y="50648"/>
            <a:ext cx="1153160" cy="1164590"/>
            <a:chOff x="18951255" y="50648"/>
            <a:chExt cx="1153160" cy="1164590"/>
          </a:xfrm>
        </p:grpSpPr>
        <p:pic>
          <p:nvPicPr>
            <p:cNvPr id="62" name="object 6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951255" y="50648"/>
              <a:ext cx="1152844" cy="1164531"/>
            </a:xfrm>
            <a:prstGeom prst="rect">
              <a:avLst/>
            </a:prstGeom>
          </p:spPr>
        </p:pic>
        <p:pic>
          <p:nvPicPr>
            <p:cNvPr id="63" name="object 63">
              <a:hlinkClick r:id="rId43"/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071293" y="170696"/>
              <a:ext cx="850403" cy="850399"/>
            </a:xfrm>
            <a:prstGeom prst="rect">
              <a:avLst/>
            </a:prstGeom>
          </p:spPr>
        </p:pic>
        <p:pic>
          <p:nvPicPr>
            <p:cNvPr id="64" name="object 64">
              <a:hlinkClick r:id="rId43"/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071293" y="931662"/>
              <a:ext cx="850403" cy="89433"/>
            </a:xfrm>
            <a:prstGeom prst="rect">
              <a:avLst/>
            </a:prstGeom>
          </p:spPr>
        </p:pic>
        <p:pic>
          <p:nvPicPr>
            <p:cNvPr id="65" name="object 65">
              <a:hlinkClick r:id="rId43"/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9180505" y="279898"/>
              <a:ext cx="741190" cy="741196"/>
            </a:xfrm>
            <a:prstGeom prst="rect">
              <a:avLst/>
            </a:prstGeom>
          </p:spPr>
        </p:pic>
        <p:pic>
          <p:nvPicPr>
            <p:cNvPr id="66" name="object 66">
              <a:hlinkClick r:id="rId43"/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9180506" y="466224"/>
              <a:ext cx="445660" cy="445660"/>
            </a:xfrm>
            <a:prstGeom prst="rect">
              <a:avLst/>
            </a:prstGeom>
          </p:spPr>
        </p:pic>
        <p:pic>
          <p:nvPicPr>
            <p:cNvPr id="67" name="object 67">
              <a:hlinkClick r:id="rId43"/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9365201" y="464596"/>
              <a:ext cx="219015" cy="193006"/>
            </a:xfrm>
            <a:prstGeom prst="rect">
              <a:avLst/>
            </a:prstGeom>
          </p:spPr>
        </p:pic>
        <p:pic>
          <p:nvPicPr>
            <p:cNvPr id="68" name="object 68">
              <a:hlinkClick r:id="rId43"/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9365101" y="279898"/>
              <a:ext cx="447393" cy="439953"/>
            </a:xfrm>
            <a:prstGeom prst="rect">
              <a:avLst/>
            </a:prstGeom>
          </p:spPr>
        </p:pic>
        <p:pic>
          <p:nvPicPr>
            <p:cNvPr id="69" name="object 69">
              <a:hlinkClick r:id="rId43"/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616293" y="607625"/>
              <a:ext cx="64730" cy="108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9735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5D005DD-B64D-EA53-4626-DAAF4FECC019}"/>
              </a:ext>
            </a:extLst>
          </p:cNvPr>
          <p:cNvSpPr txBox="1"/>
          <p:nvPr/>
        </p:nvSpPr>
        <p:spPr>
          <a:xfrm>
            <a:off x="2546350" y="1121518"/>
            <a:ext cx="15011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</a:t>
            </a:r>
            <a:r>
              <a:rPr lang="it-IT" sz="4100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è una sequenza di lettere, numeri e simboli che viene usata per accedere in modo esclusivo a una risorsa informatica. </a:t>
            </a:r>
          </a:p>
          <a:p>
            <a:pPr algn="just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password è il legame tra la nostra identità e la risorsa informatica stessa, e permette alla risorsa di identificarci in modo univoco.</a:t>
            </a:r>
          </a:p>
        </p:txBody>
      </p:sp>
      <p:pic>
        <p:nvPicPr>
          <p:cNvPr id="4098" name="Picture 2" descr="Tutto quello che c'è da sapere sulla Signora Grassa - E a te">
            <a:extLst>
              <a:ext uri="{FF2B5EF4-FFF2-40B4-BE49-F238E27FC236}">
                <a16:creationId xmlns:a16="http://schemas.microsoft.com/office/drawing/2014/main" id="{D0B60B78-A78A-F509-3393-EB634453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6188075"/>
            <a:ext cx="6096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205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utto quello che c'è da sapere sulla Signora Grassa - E a te">
            <a:extLst>
              <a:ext uri="{FF2B5EF4-FFF2-40B4-BE49-F238E27FC236}">
                <a16:creationId xmlns:a16="http://schemas.microsoft.com/office/drawing/2014/main" id="{62F89AD3-5848-1EB7-18C1-C26E18674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932" y="3216275"/>
            <a:ext cx="10472235" cy="698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A773E3-906E-1AF8-3941-8182BC189EA0}"/>
              </a:ext>
            </a:extLst>
          </p:cNvPr>
          <p:cNvSpPr txBox="1"/>
          <p:nvPr/>
        </p:nvSpPr>
        <p:spPr>
          <a:xfrm>
            <a:off x="5518149" y="1235075"/>
            <a:ext cx="906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trova una password…</a:t>
            </a:r>
          </a:p>
        </p:txBody>
      </p:sp>
    </p:spTree>
    <p:extLst>
      <p:ext uri="{BB962C8B-B14F-4D97-AF65-F5344CB8AC3E}">
        <p14:creationId xmlns:p14="http://schemas.microsoft.com/office/powerpoint/2010/main" val="2069150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A773E3-906E-1AF8-3941-8182BC189EA0}"/>
              </a:ext>
            </a:extLst>
          </p:cNvPr>
          <p:cNvSpPr txBox="1"/>
          <p:nvPr/>
        </p:nvSpPr>
        <p:spPr>
          <a:xfrm>
            <a:off x="1212850" y="2911475"/>
            <a:ext cx="17983200" cy="703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it-IT" sz="4100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 (Personal </a:t>
            </a:r>
            <a:r>
              <a:rPr lang="it-IT" sz="4100" dirty="0" err="1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</a:t>
            </a:r>
            <a:r>
              <a:rPr lang="it-IT" sz="4100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Number)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 una sequenza di 4 cifre che viene utilizzata per verificare che una persona che accede a un dispositivo abbia le autorizzazioni necessarie a compiere quell’operazione. 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fatto, è una password numerica, che conferma la proprietà sul dispositivo.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Bancomat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7FA693A-1C28-B4B0-AEFF-27E528EFB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5509" y="473075"/>
            <a:ext cx="5333081" cy="1398204"/>
          </a:xfrm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lang="it-IT" spc="-210" dirty="0"/>
              <a:t>PIN e PUK</a:t>
            </a:r>
            <a:endParaRPr spc="-155" dirty="0"/>
          </a:p>
        </p:txBody>
      </p:sp>
      <p:sp>
        <p:nvSpPr>
          <p:cNvPr id="4" name="Bolla: nuvola 3">
            <a:extLst>
              <a:ext uri="{FF2B5EF4-FFF2-40B4-BE49-F238E27FC236}">
                <a16:creationId xmlns:a16="http://schemas.microsoft.com/office/drawing/2014/main" id="{7F4E561F-0E68-3762-3DAB-230D6AD4BADB}"/>
              </a:ext>
            </a:extLst>
          </p:cNvPr>
          <p:cNvSpPr/>
          <p:nvPr/>
        </p:nvSpPr>
        <p:spPr>
          <a:xfrm>
            <a:off x="10045699" y="6950075"/>
            <a:ext cx="6781800" cy="358140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1A48EA-9FF2-6F0C-A889-FD24356CA353}"/>
              </a:ext>
            </a:extLst>
          </p:cNvPr>
          <p:cNvSpPr txBox="1"/>
          <p:nvPr/>
        </p:nvSpPr>
        <p:spPr>
          <a:xfrm>
            <a:off x="11042650" y="7507250"/>
            <a:ext cx="540786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 inventare il PIN fu lo scozzese </a:t>
            </a:r>
            <a:r>
              <a:rPr lang="it-IT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James</a:t>
            </a:r>
            <a:r>
              <a:rPr lang="it-IT" sz="25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it-IT" sz="2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Goodfellow</a:t>
            </a:r>
            <a:r>
              <a:rPr lang="it-IT" sz="25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che adottò un numero di quattro cifre poiché era la più lunga sequenza che riuscisse a ricordare sua </a:t>
            </a:r>
          </a:p>
          <a:p>
            <a:r>
              <a:rPr lang="it-IT" sz="25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moglie Caroline</a:t>
            </a:r>
            <a:endParaRPr lang="it-IT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17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A773E3-906E-1AF8-3941-8182BC189EA0}"/>
              </a:ext>
            </a:extLst>
          </p:cNvPr>
          <p:cNvSpPr txBox="1"/>
          <p:nvPr/>
        </p:nvSpPr>
        <p:spPr>
          <a:xfrm>
            <a:off x="1212850" y="2911475"/>
            <a:ext cx="179832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it-IT" sz="4100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PUK (Personal </a:t>
            </a:r>
            <a:r>
              <a:rPr lang="it-IT" sz="4100" dirty="0" err="1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Unblocking</a:t>
            </a:r>
            <a:r>
              <a:rPr lang="it-IT" sz="4100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Key) </a:t>
            </a: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 il codice di 8 cifre usato per sbloccare un dispositivo precedentemente bloccato (es. se inserite il PIN sbagliato per tre volte di fila)</a:t>
            </a:r>
          </a:p>
          <a:p>
            <a:pPr algn="just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si immette 10 volte il PUK consecutivo, la SIM viene bloccata definitivamente.</a:t>
            </a:r>
          </a:p>
          <a:p>
            <a:pPr algn="just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7FA693A-1C28-B4B0-AEFF-27E528EFB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5509" y="473075"/>
            <a:ext cx="5333081" cy="1398204"/>
          </a:xfrm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lang="it-IT" spc="-210" dirty="0"/>
              <a:t>PIN e PUK</a:t>
            </a:r>
            <a:endParaRPr spc="-155" dirty="0"/>
          </a:p>
        </p:txBody>
      </p:sp>
      <p:pic>
        <p:nvPicPr>
          <p:cNvPr id="5" name="Picture 2" descr="Era Seamus in Harry Potter: a 31 anni, ha sofferto di depressione FOTO">
            <a:extLst>
              <a:ext uri="{FF2B5EF4-FFF2-40B4-BE49-F238E27FC236}">
                <a16:creationId xmlns:a16="http://schemas.microsoft.com/office/drawing/2014/main" id="{E8FEB93D-497C-9EC9-B7DC-EF65E01D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932" y="6797675"/>
            <a:ext cx="4746658" cy="371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23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1831975">
              <a:lnSpc>
                <a:spcPct val="100000"/>
              </a:lnSpc>
              <a:spcBef>
                <a:spcPts val="95"/>
              </a:spcBef>
            </a:pPr>
            <a:r>
              <a:rPr spc="-1055" dirty="0"/>
              <a:t>T</a:t>
            </a:r>
            <a:r>
              <a:rPr spc="-95" dirty="0"/>
              <a:t>e</a:t>
            </a:r>
            <a:r>
              <a:rPr spc="-90" dirty="0"/>
              <a:t>c</a:t>
            </a:r>
            <a:r>
              <a:rPr spc="-95" dirty="0"/>
              <a:t>n</a:t>
            </a:r>
            <a:r>
              <a:rPr spc="-85" dirty="0"/>
              <a:t>i</a:t>
            </a:r>
            <a:r>
              <a:rPr spc="-90" dirty="0"/>
              <a:t>c</a:t>
            </a:r>
            <a:r>
              <a:rPr spc="-85" dirty="0"/>
              <a:t>he</a:t>
            </a:r>
            <a:r>
              <a:rPr spc="-855" dirty="0"/>
              <a:t> </a:t>
            </a:r>
            <a:r>
              <a:rPr spc="-204" dirty="0"/>
              <a:t>di</a:t>
            </a:r>
            <a:r>
              <a:rPr spc="-850" dirty="0"/>
              <a:t> </a:t>
            </a:r>
            <a:r>
              <a:rPr spc="-145" dirty="0"/>
              <a:t>intrusione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2405529" y="2194780"/>
            <a:ext cx="4656001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20"/>
              </a:spcBef>
            </a:pPr>
            <a:r>
              <a:rPr lang="it-IT" sz="4100" spc="-260" dirty="0">
                <a:solidFill>
                  <a:srgbClr val="5E5E5E"/>
                </a:solidFill>
                <a:latin typeface="Trebuchet MS"/>
                <a:cs typeface="Trebuchet MS"/>
              </a:rPr>
              <a:t>Es. &lt;admin&gt;&lt;admin&gt;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364452" y="9011721"/>
            <a:ext cx="5891530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5" dirty="0">
                <a:solidFill>
                  <a:srgbClr val="5E5E5E"/>
                </a:solidFill>
                <a:latin typeface="Trebuchet MS"/>
                <a:cs typeface="Trebuchet MS"/>
              </a:rPr>
              <a:t>J</a:t>
            </a:r>
            <a:r>
              <a:rPr lang="it-IT" sz="4100" spc="-155" dirty="0" err="1">
                <a:solidFill>
                  <a:srgbClr val="5E5E5E"/>
                </a:solidFill>
                <a:latin typeface="Trebuchet MS"/>
                <a:cs typeface="Trebuchet MS"/>
              </a:rPr>
              <a:t>ohn</a:t>
            </a:r>
            <a:r>
              <a:rPr sz="4100" spc="-155" dirty="0" err="1">
                <a:solidFill>
                  <a:srgbClr val="5E5E5E"/>
                </a:solidFill>
                <a:latin typeface="Trebuchet MS"/>
                <a:cs typeface="Trebuchet MS"/>
              </a:rPr>
              <a:t>TheRipper</a:t>
            </a:r>
            <a:r>
              <a:rPr sz="4100" spc="-155" dirty="0">
                <a:solidFill>
                  <a:srgbClr val="5E5E5E"/>
                </a:solidFill>
                <a:latin typeface="Trebuchet MS"/>
                <a:cs typeface="Trebuchet MS"/>
              </a:rPr>
              <a:t>,</a:t>
            </a:r>
            <a:r>
              <a:rPr sz="4100" spc="-5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0" dirty="0">
                <a:solidFill>
                  <a:srgbClr val="5E5E5E"/>
                </a:solidFill>
                <a:latin typeface="Trebuchet MS"/>
                <a:cs typeface="Trebuchet MS"/>
              </a:rPr>
              <a:t>AirCrack,</a:t>
            </a:r>
            <a:r>
              <a:rPr sz="4100" spc="-5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625" dirty="0">
                <a:solidFill>
                  <a:srgbClr val="5E5E5E"/>
                </a:solidFill>
                <a:latin typeface="Trebuchet MS"/>
                <a:cs typeface="Trebuchet MS"/>
              </a:rPr>
              <a:t>…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2410" y="2225394"/>
            <a:ext cx="6651027" cy="79323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86704" y="3878362"/>
            <a:ext cx="2195830" cy="1948814"/>
            <a:chOff x="586704" y="3878362"/>
            <a:chExt cx="2195830" cy="194881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04" y="3878362"/>
              <a:ext cx="2195300" cy="19483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531" y="4150193"/>
              <a:ext cx="671028" cy="6710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5105" y="4150192"/>
              <a:ext cx="671028" cy="6710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864" y="5070686"/>
              <a:ext cx="735314" cy="5095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2086" y="5257866"/>
              <a:ext cx="550499" cy="3223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284" y="5372256"/>
              <a:ext cx="202109" cy="2079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1645" y="5070687"/>
              <a:ext cx="613532" cy="5045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9568" y="4327629"/>
              <a:ext cx="735537" cy="8670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5925" y="4327638"/>
              <a:ext cx="659592" cy="8671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568" y="5022385"/>
              <a:ext cx="735536" cy="1723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102" y="4050760"/>
              <a:ext cx="869892" cy="8698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3245" y="4731520"/>
              <a:ext cx="781599" cy="1891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65676" y="4050760"/>
              <a:ext cx="869891" cy="8698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9812" y="4731520"/>
              <a:ext cx="781599" cy="1891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8631" y="4249296"/>
              <a:ext cx="277406" cy="13417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17477" y="4479671"/>
            <a:ext cx="7012147" cy="82028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78500" y="6150676"/>
            <a:ext cx="1612265" cy="1948814"/>
            <a:chOff x="878500" y="6150676"/>
            <a:chExt cx="1612265" cy="1948814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8500" y="6150676"/>
              <a:ext cx="1611709" cy="19483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0898" y="6323073"/>
              <a:ext cx="1192870" cy="15294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0898" y="7535656"/>
              <a:ext cx="1192870" cy="3168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0898" y="6323073"/>
              <a:ext cx="1192872" cy="14118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7299" y="7645777"/>
              <a:ext cx="1111457" cy="1782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1262" y="6323073"/>
              <a:ext cx="39658" cy="12942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0921" y="6360473"/>
              <a:ext cx="955634" cy="111489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4310" y="6641046"/>
              <a:ext cx="668851" cy="26161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420638" y="6676841"/>
            <a:ext cx="60706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10" dirty="0">
                <a:latin typeface="Courier New"/>
                <a:cs typeface="Courier New"/>
              </a:rPr>
              <a:t>Treccani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607930" y="6751985"/>
            <a:ext cx="7706321" cy="65708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607931" y="9024299"/>
            <a:ext cx="8121209" cy="657088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8778515" y="2187173"/>
            <a:ext cx="712470" cy="712470"/>
            <a:chOff x="18778515" y="2187173"/>
            <a:chExt cx="712470" cy="712470"/>
          </a:xfrm>
        </p:grpSpPr>
        <p:pic>
          <p:nvPicPr>
            <p:cNvPr id="36" name="object 36">
              <a:hlinkClick r:id="rId28"/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778515" y="2187173"/>
              <a:ext cx="712020" cy="712020"/>
            </a:xfrm>
            <a:prstGeom prst="rect">
              <a:avLst/>
            </a:prstGeom>
          </p:spPr>
        </p:pic>
        <p:pic>
          <p:nvPicPr>
            <p:cNvPr id="37" name="object 37">
              <a:hlinkClick r:id="rId28"/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778517" y="2824312"/>
              <a:ext cx="712020" cy="74879"/>
            </a:xfrm>
            <a:prstGeom prst="rect">
              <a:avLst/>
            </a:prstGeom>
          </p:spPr>
        </p:pic>
        <p:pic>
          <p:nvPicPr>
            <p:cNvPr id="38" name="object 38">
              <a:hlinkClick r:id="rId28"/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869959" y="2278610"/>
              <a:ext cx="620578" cy="620582"/>
            </a:xfrm>
            <a:prstGeom prst="rect">
              <a:avLst/>
            </a:prstGeom>
          </p:spPr>
        </p:pic>
        <p:pic>
          <p:nvPicPr>
            <p:cNvPr id="39" name="object 39">
              <a:hlinkClick r:id="rId28"/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869959" y="2434613"/>
              <a:ext cx="373141" cy="373139"/>
            </a:xfrm>
            <a:prstGeom prst="rect">
              <a:avLst/>
            </a:prstGeom>
          </p:spPr>
        </p:pic>
        <p:pic>
          <p:nvPicPr>
            <p:cNvPr id="40" name="object 40">
              <a:hlinkClick r:id="rId28"/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024604" y="2433249"/>
              <a:ext cx="183375" cy="161599"/>
            </a:xfrm>
            <a:prstGeom prst="rect">
              <a:avLst/>
            </a:prstGeom>
          </p:spPr>
        </p:pic>
        <p:pic>
          <p:nvPicPr>
            <p:cNvPr id="41" name="object 41">
              <a:hlinkClick r:id="rId28"/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024512" y="2278610"/>
              <a:ext cx="374592" cy="368356"/>
            </a:xfrm>
            <a:prstGeom prst="rect">
              <a:avLst/>
            </a:prstGeom>
          </p:spPr>
        </p:pic>
        <p:pic>
          <p:nvPicPr>
            <p:cNvPr id="42" name="object 42">
              <a:hlinkClick r:id="rId28"/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234838" y="2553003"/>
              <a:ext cx="54197" cy="90479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586704" y="1574939"/>
            <a:ext cx="2195830" cy="2011045"/>
            <a:chOff x="586704" y="1574939"/>
            <a:chExt cx="2195830" cy="2011045"/>
          </a:xfrm>
        </p:grpSpPr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6704" y="1574939"/>
              <a:ext cx="2195300" cy="201052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52922" y="3039717"/>
              <a:ext cx="988824" cy="2993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26947" y="3066267"/>
              <a:ext cx="760357" cy="26585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26918" y="2887092"/>
              <a:ext cx="640818" cy="33623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66017" y="2887092"/>
              <a:ext cx="401719" cy="16284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59102" y="1747337"/>
              <a:ext cx="1776465" cy="115693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24217" y="2237304"/>
              <a:ext cx="355775" cy="23380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746789" y="2237318"/>
              <a:ext cx="355844" cy="23379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69471" y="2237304"/>
              <a:ext cx="355816" cy="2338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192044" y="2237304"/>
              <a:ext cx="232452" cy="23380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24175" y="2237305"/>
              <a:ext cx="184825" cy="1770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46803" y="2237305"/>
              <a:ext cx="184828" cy="1770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969429" y="2237305"/>
              <a:ext cx="184828" cy="1770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192057" y="2237305"/>
              <a:ext cx="184828" cy="1770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70171" y="2029003"/>
              <a:ext cx="557776" cy="59361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16331" y="2068661"/>
              <a:ext cx="411602" cy="55395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62971" y="2356059"/>
              <a:ext cx="464962" cy="26655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16331" y="2068672"/>
              <a:ext cx="265444" cy="26544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62971" y="2356043"/>
              <a:ext cx="372173" cy="22689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12421" y="2356045"/>
              <a:ext cx="222712" cy="22663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16654" y="2397747"/>
              <a:ext cx="64800" cy="16663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31441" y="2397748"/>
              <a:ext cx="40997" cy="4452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12219" y="2356043"/>
              <a:ext cx="73670" cy="46597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809485" y="8391880"/>
            <a:ext cx="1750060" cy="2011045"/>
            <a:chOff x="809485" y="8391880"/>
            <a:chExt cx="1750060" cy="2011045"/>
          </a:xfrm>
        </p:grpSpPr>
        <p:pic>
          <p:nvPicPr>
            <p:cNvPr id="76" name="object 7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09485" y="8391880"/>
              <a:ext cx="1749739" cy="201052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818195" y="8564278"/>
              <a:ext cx="323850" cy="269875"/>
            </a:xfrm>
            <a:custGeom>
              <a:avLst/>
              <a:gdLst/>
              <a:ahLst/>
              <a:cxnLst/>
              <a:rect l="l" t="t" r="r" b="b"/>
              <a:pathLst>
                <a:path w="323850" h="269875">
                  <a:moveTo>
                    <a:pt x="188844" y="0"/>
                  </a:moveTo>
                  <a:lnTo>
                    <a:pt x="134889" y="0"/>
                  </a:lnTo>
                  <a:lnTo>
                    <a:pt x="92254" y="6876"/>
                  </a:lnTo>
                  <a:lnTo>
                    <a:pt x="55225" y="26026"/>
                  </a:lnTo>
                  <a:lnTo>
                    <a:pt x="26026" y="55225"/>
                  </a:lnTo>
                  <a:lnTo>
                    <a:pt x="6876" y="92254"/>
                  </a:lnTo>
                  <a:lnTo>
                    <a:pt x="0" y="134889"/>
                  </a:lnTo>
                  <a:lnTo>
                    <a:pt x="6876" y="177523"/>
                  </a:lnTo>
                  <a:lnTo>
                    <a:pt x="26025" y="214551"/>
                  </a:lnTo>
                  <a:lnTo>
                    <a:pt x="55224" y="243751"/>
                  </a:lnTo>
                  <a:lnTo>
                    <a:pt x="92252" y="262901"/>
                  </a:lnTo>
                  <a:lnTo>
                    <a:pt x="134889" y="269778"/>
                  </a:lnTo>
                  <a:lnTo>
                    <a:pt x="188844" y="269778"/>
                  </a:lnTo>
                  <a:lnTo>
                    <a:pt x="231479" y="262901"/>
                  </a:lnTo>
                  <a:lnTo>
                    <a:pt x="268507" y="243751"/>
                  </a:lnTo>
                  <a:lnTo>
                    <a:pt x="297707" y="214551"/>
                  </a:lnTo>
                  <a:lnTo>
                    <a:pt x="316856" y="177523"/>
                  </a:lnTo>
                  <a:lnTo>
                    <a:pt x="323733" y="134889"/>
                  </a:lnTo>
                  <a:lnTo>
                    <a:pt x="316856" y="92254"/>
                  </a:lnTo>
                  <a:lnTo>
                    <a:pt x="297707" y="55225"/>
                  </a:lnTo>
                  <a:lnTo>
                    <a:pt x="268507" y="26026"/>
                  </a:lnTo>
                  <a:lnTo>
                    <a:pt x="231479" y="6876"/>
                  </a:lnTo>
                  <a:lnTo>
                    <a:pt x="188844" y="0"/>
                  </a:lnTo>
                  <a:close/>
                </a:path>
              </a:pathLst>
            </a:custGeom>
            <a:solidFill>
              <a:srgbClr val="505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872151" y="8564278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889" y="0"/>
                  </a:moveTo>
                  <a:lnTo>
                    <a:pt x="92272" y="6881"/>
                  </a:lnTo>
                  <a:lnTo>
                    <a:pt x="55246" y="26039"/>
                  </a:lnTo>
                  <a:lnTo>
                    <a:pt x="26039" y="55246"/>
                  </a:lnTo>
                  <a:lnTo>
                    <a:pt x="6881" y="92272"/>
                  </a:lnTo>
                  <a:lnTo>
                    <a:pt x="0" y="134889"/>
                  </a:lnTo>
                  <a:lnTo>
                    <a:pt x="6881" y="177505"/>
                  </a:lnTo>
                  <a:lnTo>
                    <a:pt x="26039" y="214531"/>
                  </a:lnTo>
                  <a:lnTo>
                    <a:pt x="55246" y="243738"/>
                  </a:lnTo>
                  <a:lnTo>
                    <a:pt x="92272" y="262896"/>
                  </a:lnTo>
                  <a:lnTo>
                    <a:pt x="134889" y="269778"/>
                  </a:lnTo>
                  <a:lnTo>
                    <a:pt x="177505" y="262896"/>
                  </a:lnTo>
                  <a:lnTo>
                    <a:pt x="214531" y="243738"/>
                  </a:lnTo>
                  <a:lnTo>
                    <a:pt x="243738" y="214531"/>
                  </a:lnTo>
                  <a:lnTo>
                    <a:pt x="262896" y="177505"/>
                  </a:lnTo>
                  <a:lnTo>
                    <a:pt x="269778" y="134889"/>
                  </a:lnTo>
                  <a:lnTo>
                    <a:pt x="262896" y="92272"/>
                  </a:lnTo>
                  <a:lnTo>
                    <a:pt x="243738" y="55246"/>
                  </a:lnTo>
                  <a:lnTo>
                    <a:pt x="214531" y="26039"/>
                  </a:lnTo>
                  <a:lnTo>
                    <a:pt x="177505" y="6881"/>
                  </a:lnTo>
                  <a:lnTo>
                    <a:pt x="134889" y="0"/>
                  </a:lnTo>
                  <a:close/>
                </a:path>
              </a:pathLst>
            </a:custGeom>
            <a:solidFill>
              <a:srgbClr val="5F7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704382" y="8807078"/>
              <a:ext cx="410845" cy="414020"/>
            </a:xfrm>
            <a:custGeom>
              <a:avLst/>
              <a:gdLst/>
              <a:ahLst/>
              <a:cxnLst/>
              <a:rect l="l" t="t" r="r" b="b"/>
              <a:pathLst>
                <a:path w="410844" h="414020">
                  <a:moveTo>
                    <a:pt x="383591" y="0"/>
                  </a:moveTo>
                  <a:lnTo>
                    <a:pt x="221724" y="0"/>
                  </a:lnTo>
                  <a:lnTo>
                    <a:pt x="211223" y="2120"/>
                  </a:lnTo>
                  <a:lnTo>
                    <a:pt x="202648" y="7901"/>
                  </a:lnTo>
                  <a:lnTo>
                    <a:pt x="196867" y="16477"/>
                  </a:lnTo>
                  <a:lnTo>
                    <a:pt x="194746" y="26978"/>
                  </a:lnTo>
                  <a:lnTo>
                    <a:pt x="194746" y="104114"/>
                  </a:lnTo>
                  <a:lnTo>
                    <a:pt x="0" y="233944"/>
                  </a:lnTo>
                  <a:lnTo>
                    <a:pt x="119714" y="413519"/>
                  </a:lnTo>
                  <a:lnTo>
                    <a:pt x="362515" y="251653"/>
                  </a:lnTo>
                  <a:lnTo>
                    <a:pt x="382688" y="234254"/>
                  </a:lnTo>
                  <a:lnTo>
                    <a:pt x="397799" y="212784"/>
                  </a:lnTo>
                  <a:lnTo>
                    <a:pt x="407282" y="188302"/>
                  </a:lnTo>
                  <a:lnTo>
                    <a:pt x="410569" y="161867"/>
                  </a:lnTo>
                  <a:lnTo>
                    <a:pt x="410569" y="26978"/>
                  </a:lnTo>
                  <a:lnTo>
                    <a:pt x="408449" y="16477"/>
                  </a:lnTo>
                  <a:lnTo>
                    <a:pt x="402667" y="7901"/>
                  </a:lnTo>
                  <a:lnTo>
                    <a:pt x="394092" y="2120"/>
                  </a:lnTo>
                  <a:lnTo>
                    <a:pt x="383591" y="0"/>
                  </a:lnTo>
                  <a:close/>
                </a:path>
              </a:pathLst>
            </a:custGeom>
            <a:solidFill>
              <a:srgbClr val="F091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81882" y="8564278"/>
              <a:ext cx="323850" cy="269875"/>
            </a:xfrm>
            <a:custGeom>
              <a:avLst/>
              <a:gdLst/>
              <a:ahLst/>
              <a:cxnLst/>
              <a:rect l="l" t="t" r="r" b="b"/>
              <a:pathLst>
                <a:path w="323850" h="269875">
                  <a:moveTo>
                    <a:pt x="188844" y="0"/>
                  </a:moveTo>
                  <a:lnTo>
                    <a:pt x="134889" y="0"/>
                  </a:lnTo>
                  <a:lnTo>
                    <a:pt x="92254" y="6876"/>
                  </a:lnTo>
                  <a:lnTo>
                    <a:pt x="55225" y="26026"/>
                  </a:lnTo>
                  <a:lnTo>
                    <a:pt x="26026" y="55225"/>
                  </a:lnTo>
                  <a:lnTo>
                    <a:pt x="6876" y="92254"/>
                  </a:lnTo>
                  <a:lnTo>
                    <a:pt x="0" y="134889"/>
                  </a:lnTo>
                  <a:lnTo>
                    <a:pt x="6876" y="177523"/>
                  </a:lnTo>
                  <a:lnTo>
                    <a:pt x="26025" y="214551"/>
                  </a:lnTo>
                  <a:lnTo>
                    <a:pt x="55224" y="243751"/>
                  </a:lnTo>
                  <a:lnTo>
                    <a:pt x="92253" y="262901"/>
                  </a:lnTo>
                  <a:lnTo>
                    <a:pt x="134889" y="269778"/>
                  </a:lnTo>
                  <a:lnTo>
                    <a:pt x="188844" y="269778"/>
                  </a:lnTo>
                  <a:lnTo>
                    <a:pt x="231479" y="262901"/>
                  </a:lnTo>
                  <a:lnTo>
                    <a:pt x="268508" y="243751"/>
                  </a:lnTo>
                  <a:lnTo>
                    <a:pt x="297707" y="214551"/>
                  </a:lnTo>
                  <a:lnTo>
                    <a:pt x="316857" y="177523"/>
                  </a:lnTo>
                  <a:lnTo>
                    <a:pt x="323733" y="134889"/>
                  </a:lnTo>
                  <a:lnTo>
                    <a:pt x="316857" y="92254"/>
                  </a:lnTo>
                  <a:lnTo>
                    <a:pt x="297707" y="55225"/>
                  </a:lnTo>
                  <a:lnTo>
                    <a:pt x="268508" y="26026"/>
                  </a:lnTo>
                  <a:lnTo>
                    <a:pt x="231479" y="6876"/>
                  </a:lnTo>
                  <a:lnTo>
                    <a:pt x="188844" y="0"/>
                  </a:lnTo>
                  <a:close/>
                </a:path>
              </a:pathLst>
            </a:custGeom>
            <a:solidFill>
              <a:srgbClr val="505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35838" y="8564278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889" y="0"/>
                  </a:moveTo>
                  <a:lnTo>
                    <a:pt x="92272" y="6881"/>
                  </a:lnTo>
                  <a:lnTo>
                    <a:pt x="55246" y="26039"/>
                  </a:lnTo>
                  <a:lnTo>
                    <a:pt x="26039" y="55246"/>
                  </a:lnTo>
                  <a:lnTo>
                    <a:pt x="6881" y="92272"/>
                  </a:lnTo>
                  <a:lnTo>
                    <a:pt x="0" y="134889"/>
                  </a:lnTo>
                  <a:lnTo>
                    <a:pt x="6881" y="177505"/>
                  </a:lnTo>
                  <a:lnTo>
                    <a:pt x="26039" y="214531"/>
                  </a:lnTo>
                  <a:lnTo>
                    <a:pt x="55246" y="243738"/>
                  </a:lnTo>
                  <a:lnTo>
                    <a:pt x="92272" y="262896"/>
                  </a:lnTo>
                  <a:lnTo>
                    <a:pt x="134889" y="269778"/>
                  </a:lnTo>
                  <a:lnTo>
                    <a:pt x="177506" y="262896"/>
                  </a:lnTo>
                  <a:lnTo>
                    <a:pt x="214532" y="243738"/>
                  </a:lnTo>
                  <a:lnTo>
                    <a:pt x="243738" y="214531"/>
                  </a:lnTo>
                  <a:lnTo>
                    <a:pt x="262896" y="177505"/>
                  </a:lnTo>
                  <a:lnTo>
                    <a:pt x="269778" y="134889"/>
                  </a:lnTo>
                  <a:lnTo>
                    <a:pt x="262896" y="92272"/>
                  </a:lnTo>
                  <a:lnTo>
                    <a:pt x="243738" y="55246"/>
                  </a:lnTo>
                  <a:lnTo>
                    <a:pt x="214532" y="26039"/>
                  </a:lnTo>
                  <a:lnTo>
                    <a:pt x="177506" y="6881"/>
                  </a:lnTo>
                  <a:lnTo>
                    <a:pt x="134889" y="0"/>
                  </a:lnTo>
                  <a:close/>
                </a:path>
              </a:pathLst>
            </a:custGeom>
            <a:solidFill>
              <a:srgbClr val="5F7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89794" y="8591255"/>
              <a:ext cx="188844" cy="21582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926106" y="8618233"/>
              <a:ext cx="161867" cy="188844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170730" y="9508501"/>
              <a:ext cx="1052195" cy="593725"/>
            </a:xfrm>
            <a:custGeom>
              <a:avLst/>
              <a:gdLst/>
              <a:ahLst/>
              <a:cxnLst/>
              <a:rect l="l" t="t" r="r" b="b"/>
              <a:pathLst>
                <a:path w="1052195" h="593725">
                  <a:moveTo>
                    <a:pt x="647465" y="0"/>
                  </a:moveTo>
                  <a:lnTo>
                    <a:pt x="215819" y="0"/>
                  </a:lnTo>
                  <a:lnTo>
                    <a:pt x="215819" y="9257"/>
                  </a:lnTo>
                  <a:lnTo>
                    <a:pt x="31604" y="193471"/>
                  </a:lnTo>
                  <a:lnTo>
                    <a:pt x="18127" y="209907"/>
                  </a:lnTo>
                  <a:lnTo>
                    <a:pt x="8211" y="228481"/>
                  </a:lnTo>
                  <a:lnTo>
                    <a:pt x="2090" y="248627"/>
                  </a:lnTo>
                  <a:lnTo>
                    <a:pt x="0" y="269778"/>
                  </a:lnTo>
                  <a:lnTo>
                    <a:pt x="0" y="485600"/>
                  </a:lnTo>
                  <a:lnTo>
                    <a:pt x="8480" y="527605"/>
                  </a:lnTo>
                  <a:lnTo>
                    <a:pt x="31606" y="561906"/>
                  </a:lnTo>
                  <a:lnTo>
                    <a:pt x="65907" y="585032"/>
                  </a:lnTo>
                  <a:lnTo>
                    <a:pt x="107911" y="593512"/>
                  </a:lnTo>
                  <a:lnTo>
                    <a:pt x="149915" y="585032"/>
                  </a:lnTo>
                  <a:lnTo>
                    <a:pt x="184216" y="561906"/>
                  </a:lnTo>
                  <a:lnTo>
                    <a:pt x="207342" y="527605"/>
                  </a:lnTo>
                  <a:lnTo>
                    <a:pt x="215822" y="485600"/>
                  </a:lnTo>
                  <a:lnTo>
                    <a:pt x="215822" y="314474"/>
                  </a:lnTo>
                  <a:lnTo>
                    <a:pt x="368429" y="161864"/>
                  </a:lnTo>
                  <a:lnTo>
                    <a:pt x="494858" y="161864"/>
                  </a:lnTo>
                  <a:lnTo>
                    <a:pt x="818591" y="485597"/>
                  </a:lnTo>
                  <a:lnTo>
                    <a:pt x="1040279" y="485597"/>
                  </a:lnTo>
                  <a:lnTo>
                    <a:pt x="1046282" y="486133"/>
                  </a:lnTo>
                  <a:lnTo>
                    <a:pt x="1052132" y="487119"/>
                  </a:lnTo>
                  <a:lnTo>
                    <a:pt x="1052132" y="458619"/>
                  </a:lnTo>
                  <a:lnTo>
                    <a:pt x="1043918" y="417325"/>
                  </a:lnTo>
                  <a:lnTo>
                    <a:pt x="1020524" y="382316"/>
                  </a:lnTo>
                  <a:lnTo>
                    <a:pt x="647465" y="9260"/>
                  </a:lnTo>
                  <a:lnTo>
                    <a:pt x="647465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16761" y="9022911"/>
              <a:ext cx="1196340" cy="1133475"/>
            </a:xfrm>
            <a:custGeom>
              <a:avLst/>
              <a:gdLst/>
              <a:ahLst/>
              <a:cxnLst/>
              <a:rect l="l" t="t" r="r" b="b"/>
              <a:pathLst>
                <a:path w="1196339" h="1133475">
                  <a:moveTo>
                    <a:pt x="323735" y="1079106"/>
                  </a:moveTo>
                  <a:lnTo>
                    <a:pt x="315252" y="1037107"/>
                  </a:lnTo>
                  <a:lnTo>
                    <a:pt x="292125" y="1002804"/>
                  </a:lnTo>
                  <a:lnTo>
                    <a:pt x="257835" y="979678"/>
                  </a:lnTo>
                  <a:lnTo>
                    <a:pt x="215823" y="971194"/>
                  </a:lnTo>
                  <a:lnTo>
                    <a:pt x="107911" y="971194"/>
                  </a:lnTo>
                  <a:lnTo>
                    <a:pt x="65913" y="979678"/>
                  </a:lnTo>
                  <a:lnTo>
                    <a:pt x="31610" y="1002804"/>
                  </a:lnTo>
                  <a:lnTo>
                    <a:pt x="8483" y="1037107"/>
                  </a:lnTo>
                  <a:lnTo>
                    <a:pt x="0" y="1079106"/>
                  </a:lnTo>
                  <a:lnTo>
                    <a:pt x="4241" y="1100112"/>
                  </a:lnTo>
                  <a:lnTo>
                    <a:pt x="15811" y="1117257"/>
                  </a:lnTo>
                  <a:lnTo>
                    <a:pt x="32956" y="1128826"/>
                  </a:lnTo>
                  <a:lnTo>
                    <a:pt x="53962" y="1133068"/>
                  </a:lnTo>
                  <a:lnTo>
                    <a:pt x="269786" y="1133068"/>
                  </a:lnTo>
                  <a:lnTo>
                    <a:pt x="290779" y="1128826"/>
                  </a:lnTo>
                  <a:lnTo>
                    <a:pt x="307936" y="1117257"/>
                  </a:lnTo>
                  <a:lnTo>
                    <a:pt x="319493" y="1100112"/>
                  </a:lnTo>
                  <a:lnTo>
                    <a:pt x="323735" y="1079106"/>
                  </a:lnTo>
                  <a:close/>
                </a:path>
                <a:path w="1196339" h="1133475">
                  <a:moveTo>
                    <a:pt x="701433" y="107911"/>
                  </a:moveTo>
                  <a:lnTo>
                    <a:pt x="692950" y="65900"/>
                  </a:lnTo>
                  <a:lnTo>
                    <a:pt x="669823" y="31597"/>
                  </a:lnTo>
                  <a:lnTo>
                    <a:pt x="635520" y="8470"/>
                  </a:lnTo>
                  <a:lnTo>
                    <a:pt x="593521" y="0"/>
                  </a:lnTo>
                  <a:lnTo>
                    <a:pt x="215823" y="0"/>
                  </a:lnTo>
                  <a:lnTo>
                    <a:pt x="215823" y="215074"/>
                  </a:lnTo>
                  <a:lnTo>
                    <a:pt x="218757" y="254685"/>
                  </a:lnTo>
                  <a:lnTo>
                    <a:pt x="227406" y="293243"/>
                  </a:lnTo>
                  <a:lnTo>
                    <a:pt x="241592" y="330123"/>
                  </a:lnTo>
                  <a:lnTo>
                    <a:pt x="261137" y="364718"/>
                  </a:lnTo>
                  <a:lnTo>
                    <a:pt x="269786" y="377685"/>
                  </a:lnTo>
                  <a:lnTo>
                    <a:pt x="269786" y="485597"/>
                  </a:lnTo>
                  <a:lnTo>
                    <a:pt x="701433" y="485597"/>
                  </a:lnTo>
                  <a:lnTo>
                    <a:pt x="701433" y="107911"/>
                  </a:lnTo>
                  <a:close/>
                </a:path>
                <a:path w="1196339" h="1133475">
                  <a:moveTo>
                    <a:pt x="1196022" y="1079106"/>
                  </a:moveTo>
                  <a:lnTo>
                    <a:pt x="1187538" y="1037107"/>
                  </a:lnTo>
                  <a:lnTo>
                    <a:pt x="1164412" y="1002804"/>
                  </a:lnTo>
                  <a:lnTo>
                    <a:pt x="1130109" y="979678"/>
                  </a:lnTo>
                  <a:lnTo>
                    <a:pt x="1088110" y="971194"/>
                  </a:lnTo>
                  <a:lnTo>
                    <a:pt x="872286" y="971194"/>
                  </a:lnTo>
                  <a:lnTo>
                    <a:pt x="872286" y="1079106"/>
                  </a:lnTo>
                  <a:lnTo>
                    <a:pt x="876528" y="1100112"/>
                  </a:lnTo>
                  <a:lnTo>
                    <a:pt x="888085" y="1117257"/>
                  </a:lnTo>
                  <a:lnTo>
                    <a:pt x="905243" y="1128826"/>
                  </a:lnTo>
                  <a:lnTo>
                    <a:pt x="926236" y="1133068"/>
                  </a:lnTo>
                  <a:lnTo>
                    <a:pt x="1142060" y="1133068"/>
                  </a:lnTo>
                  <a:lnTo>
                    <a:pt x="1163066" y="1128826"/>
                  </a:lnTo>
                  <a:lnTo>
                    <a:pt x="1180211" y="1117257"/>
                  </a:lnTo>
                  <a:lnTo>
                    <a:pt x="1191780" y="1100112"/>
                  </a:lnTo>
                  <a:lnTo>
                    <a:pt x="1196022" y="1079106"/>
                  </a:lnTo>
                  <a:close/>
                </a:path>
              </a:pathLst>
            </a:custGeom>
            <a:solidFill>
              <a:srgbClr val="F091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37262" y="9130811"/>
              <a:ext cx="134889" cy="21582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48417" y="9130811"/>
              <a:ext cx="134889" cy="215822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548417" y="8699167"/>
              <a:ext cx="297180" cy="377825"/>
            </a:xfrm>
            <a:custGeom>
              <a:avLst/>
              <a:gdLst/>
              <a:ahLst/>
              <a:cxnLst/>
              <a:rect l="l" t="t" r="r" b="b"/>
              <a:pathLst>
                <a:path w="297180" h="377825">
                  <a:moveTo>
                    <a:pt x="215822" y="0"/>
                  </a:moveTo>
                  <a:lnTo>
                    <a:pt x="80933" y="0"/>
                  </a:lnTo>
                  <a:lnTo>
                    <a:pt x="49430" y="6360"/>
                  </a:lnTo>
                  <a:lnTo>
                    <a:pt x="23704" y="23704"/>
                  </a:lnTo>
                  <a:lnTo>
                    <a:pt x="6360" y="49429"/>
                  </a:lnTo>
                  <a:lnTo>
                    <a:pt x="0" y="80932"/>
                  </a:lnTo>
                  <a:lnTo>
                    <a:pt x="0" y="323733"/>
                  </a:lnTo>
                  <a:lnTo>
                    <a:pt x="4239" y="344736"/>
                  </a:lnTo>
                  <a:lnTo>
                    <a:pt x="15802" y="361886"/>
                  </a:lnTo>
                  <a:lnTo>
                    <a:pt x="32952" y="373449"/>
                  </a:lnTo>
                  <a:lnTo>
                    <a:pt x="53955" y="377689"/>
                  </a:lnTo>
                  <a:lnTo>
                    <a:pt x="242799" y="377689"/>
                  </a:lnTo>
                  <a:lnTo>
                    <a:pt x="263801" y="373449"/>
                  </a:lnTo>
                  <a:lnTo>
                    <a:pt x="280952" y="361886"/>
                  </a:lnTo>
                  <a:lnTo>
                    <a:pt x="292515" y="344736"/>
                  </a:lnTo>
                  <a:lnTo>
                    <a:pt x="296756" y="323733"/>
                  </a:lnTo>
                  <a:lnTo>
                    <a:pt x="296756" y="80932"/>
                  </a:lnTo>
                  <a:lnTo>
                    <a:pt x="290396" y="49429"/>
                  </a:lnTo>
                  <a:lnTo>
                    <a:pt x="273051" y="23704"/>
                  </a:lnTo>
                  <a:lnTo>
                    <a:pt x="247325" y="6360"/>
                  </a:lnTo>
                  <a:lnTo>
                    <a:pt x="215822" y="0"/>
                  </a:lnTo>
                  <a:close/>
                </a:path>
              </a:pathLst>
            </a:custGeom>
            <a:solidFill>
              <a:srgbClr val="F091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629351" y="8699167"/>
              <a:ext cx="215900" cy="377825"/>
            </a:xfrm>
            <a:custGeom>
              <a:avLst/>
              <a:gdLst/>
              <a:ahLst/>
              <a:cxnLst/>
              <a:rect l="l" t="t" r="r" b="b"/>
              <a:pathLst>
                <a:path w="215900" h="377825">
                  <a:moveTo>
                    <a:pt x="134889" y="0"/>
                  </a:moveTo>
                  <a:lnTo>
                    <a:pt x="80932" y="0"/>
                  </a:lnTo>
                  <a:lnTo>
                    <a:pt x="49429" y="6360"/>
                  </a:lnTo>
                  <a:lnTo>
                    <a:pt x="23704" y="23704"/>
                  </a:lnTo>
                  <a:lnTo>
                    <a:pt x="6360" y="49429"/>
                  </a:lnTo>
                  <a:lnTo>
                    <a:pt x="0" y="80932"/>
                  </a:lnTo>
                  <a:lnTo>
                    <a:pt x="0" y="323733"/>
                  </a:lnTo>
                  <a:lnTo>
                    <a:pt x="4239" y="344736"/>
                  </a:lnTo>
                  <a:lnTo>
                    <a:pt x="15802" y="361886"/>
                  </a:lnTo>
                  <a:lnTo>
                    <a:pt x="32952" y="373449"/>
                  </a:lnTo>
                  <a:lnTo>
                    <a:pt x="53955" y="377689"/>
                  </a:lnTo>
                  <a:lnTo>
                    <a:pt x="161866" y="377689"/>
                  </a:lnTo>
                  <a:lnTo>
                    <a:pt x="182869" y="373449"/>
                  </a:lnTo>
                  <a:lnTo>
                    <a:pt x="200019" y="361886"/>
                  </a:lnTo>
                  <a:lnTo>
                    <a:pt x="211582" y="344736"/>
                  </a:lnTo>
                  <a:lnTo>
                    <a:pt x="215822" y="323733"/>
                  </a:lnTo>
                  <a:lnTo>
                    <a:pt x="215822" y="80932"/>
                  </a:lnTo>
                  <a:lnTo>
                    <a:pt x="209462" y="49429"/>
                  </a:lnTo>
                  <a:lnTo>
                    <a:pt x="192117" y="23704"/>
                  </a:lnTo>
                  <a:lnTo>
                    <a:pt x="166391" y="6360"/>
                  </a:lnTo>
                  <a:lnTo>
                    <a:pt x="134889" y="0"/>
                  </a:lnTo>
                  <a:close/>
                </a:path>
              </a:pathLst>
            </a:custGeom>
            <a:solidFill>
              <a:srgbClr val="FAB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521439" y="8699167"/>
              <a:ext cx="351155" cy="323850"/>
            </a:xfrm>
            <a:custGeom>
              <a:avLst/>
              <a:gdLst/>
              <a:ahLst/>
              <a:cxnLst/>
              <a:rect l="l" t="t" r="r" b="b"/>
              <a:pathLst>
                <a:path w="351155" h="323850">
                  <a:moveTo>
                    <a:pt x="242800" y="0"/>
                  </a:moveTo>
                  <a:lnTo>
                    <a:pt x="107911" y="0"/>
                  </a:lnTo>
                  <a:lnTo>
                    <a:pt x="65907" y="8480"/>
                  </a:lnTo>
                  <a:lnTo>
                    <a:pt x="31606" y="31606"/>
                  </a:lnTo>
                  <a:lnTo>
                    <a:pt x="8480" y="65907"/>
                  </a:lnTo>
                  <a:lnTo>
                    <a:pt x="0" y="107910"/>
                  </a:lnTo>
                  <a:lnTo>
                    <a:pt x="0" y="269778"/>
                  </a:lnTo>
                  <a:lnTo>
                    <a:pt x="4239" y="290780"/>
                  </a:lnTo>
                  <a:lnTo>
                    <a:pt x="15802" y="307930"/>
                  </a:lnTo>
                  <a:lnTo>
                    <a:pt x="32952" y="319493"/>
                  </a:lnTo>
                  <a:lnTo>
                    <a:pt x="53955" y="323733"/>
                  </a:lnTo>
                  <a:lnTo>
                    <a:pt x="74958" y="319493"/>
                  </a:lnTo>
                  <a:lnTo>
                    <a:pt x="92109" y="307930"/>
                  </a:lnTo>
                  <a:lnTo>
                    <a:pt x="103671" y="290780"/>
                  </a:lnTo>
                  <a:lnTo>
                    <a:pt x="107911" y="269778"/>
                  </a:lnTo>
                  <a:lnTo>
                    <a:pt x="107911" y="242799"/>
                  </a:lnTo>
                  <a:lnTo>
                    <a:pt x="134889" y="242799"/>
                  </a:lnTo>
                  <a:lnTo>
                    <a:pt x="145389" y="240679"/>
                  </a:lnTo>
                  <a:lnTo>
                    <a:pt x="153965" y="234898"/>
                  </a:lnTo>
                  <a:lnTo>
                    <a:pt x="159747" y="226323"/>
                  </a:lnTo>
                  <a:lnTo>
                    <a:pt x="161867" y="215822"/>
                  </a:lnTo>
                  <a:lnTo>
                    <a:pt x="161867" y="161866"/>
                  </a:lnTo>
                  <a:lnTo>
                    <a:pt x="182869" y="157626"/>
                  </a:lnTo>
                  <a:lnTo>
                    <a:pt x="200020" y="146063"/>
                  </a:lnTo>
                  <a:lnTo>
                    <a:pt x="211582" y="128913"/>
                  </a:lnTo>
                  <a:lnTo>
                    <a:pt x="215822" y="107910"/>
                  </a:lnTo>
                  <a:lnTo>
                    <a:pt x="350711" y="107910"/>
                  </a:lnTo>
                  <a:lnTo>
                    <a:pt x="342231" y="65907"/>
                  </a:lnTo>
                  <a:lnTo>
                    <a:pt x="319105" y="31606"/>
                  </a:lnTo>
                  <a:lnTo>
                    <a:pt x="284804" y="8480"/>
                  </a:lnTo>
                  <a:lnTo>
                    <a:pt x="242800" y="0"/>
                  </a:lnTo>
                  <a:close/>
                </a:path>
              </a:pathLst>
            </a:custGeom>
            <a:solidFill>
              <a:srgbClr val="323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75394" y="8861033"/>
              <a:ext cx="80933" cy="10791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386547" y="9427685"/>
              <a:ext cx="431800" cy="350520"/>
            </a:xfrm>
            <a:custGeom>
              <a:avLst/>
              <a:gdLst/>
              <a:ahLst/>
              <a:cxnLst/>
              <a:rect l="l" t="t" r="r" b="b"/>
              <a:pathLst>
                <a:path w="431800" h="350520">
                  <a:moveTo>
                    <a:pt x="431647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107911" y="81280"/>
                  </a:lnTo>
                  <a:lnTo>
                    <a:pt x="107911" y="350520"/>
                  </a:lnTo>
                  <a:lnTo>
                    <a:pt x="188836" y="350520"/>
                  </a:lnTo>
                  <a:lnTo>
                    <a:pt x="188836" y="81280"/>
                  </a:lnTo>
                  <a:lnTo>
                    <a:pt x="431647" y="81280"/>
                  </a:lnTo>
                  <a:lnTo>
                    <a:pt x="431647" y="0"/>
                  </a:lnTo>
                  <a:close/>
                </a:path>
              </a:pathLst>
            </a:custGeom>
            <a:solidFill>
              <a:srgbClr val="D7E6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62816" y="8807078"/>
              <a:ext cx="377825" cy="431800"/>
            </a:xfrm>
            <a:custGeom>
              <a:avLst/>
              <a:gdLst/>
              <a:ahLst/>
              <a:cxnLst/>
              <a:rect l="l" t="t" r="r" b="b"/>
              <a:pathLst>
                <a:path w="377825" h="431800">
                  <a:moveTo>
                    <a:pt x="188844" y="0"/>
                  </a:moveTo>
                  <a:lnTo>
                    <a:pt x="26977" y="0"/>
                  </a:lnTo>
                  <a:lnTo>
                    <a:pt x="16475" y="2120"/>
                  </a:lnTo>
                  <a:lnTo>
                    <a:pt x="7900" y="7901"/>
                  </a:lnTo>
                  <a:lnTo>
                    <a:pt x="2119" y="16477"/>
                  </a:lnTo>
                  <a:lnTo>
                    <a:pt x="0" y="26978"/>
                  </a:lnTo>
                  <a:lnTo>
                    <a:pt x="0" y="161867"/>
                  </a:lnTo>
                  <a:lnTo>
                    <a:pt x="8213" y="203159"/>
                  </a:lnTo>
                  <a:lnTo>
                    <a:pt x="31604" y="238167"/>
                  </a:lnTo>
                  <a:lnTo>
                    <a:pt x="193471" y="400033"/>
                  </a:lnTo>
                  <a:lnTo>
                    <a:pt x="227772" y="423161"/>
                  </a:lnTo>
                  <a:lnTo>
                    <a:pt x="269778" y="431642"/>
                  </a:lnTo>
                  <a:lnTo>
                    <a:pt x="311781" y="423162"/>
                  </a:lnTo>
                  <a:lnTo>
                    <a:pt x="346082" y="400035"/>
                  </a:lnTo>
                  <a:lnTo>
                    <a:pt x="369208" y="365734"/>
                  </a:lnTo>
                  <a:lnTo>
                    <a:pt x="377689" y="323730"/>
                  </a:lnTo>
                  <a:lnTo>
                    <a:pt x="375497" y="301983"/>
                  </a:lnTo>
                  <a:lnTo>
                    <a:pt x="369209" y="281728"/>
                  </a:lnTo>
                  <a:lnTo>
                    <a:pt x="359261" y="263398"/>
                  </a:lnTo>
                  <a:lnTo>
                    <a:pt x="346084" y="247427"/>
                  </a:lnTo>
                  <a:lnTo>
                    <a:pt x="215821" y="117168"/>
                  </a:lnTo>
                  <a:lnTo>
                    <a:pt x="215821" y="26978"/>
                  </a:lnTo>
                  <a:lnTo>
                    <a:pt x="213701" y="16477"/>
                  </a:lnTo>
                  <a:lnTo>
                    <a:pt x="207919" y="7901"/>
                  </a:lnTo>
                  <a:lnTo>
                    <a:pt x="199344" y="2120"/>
                  </a:lnTo>
                  <a:lnTo>
                    <a:pt x="188844" y="0"/>
                  </a:lnTo>
                  <a:close/>
                </a:path>
              </a:pathLst>
            </a:custGeom>
            <a:solidFill>
              <a:srgbClr val="FAB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143749" y="8564278"/>
              <a:ext cx="323850" cy="269875"/>
            </a:xfrm>
            <a:custGeom>
              <a:avLst/>
              <a:gdLst/>
              <a:ahLst/>
              <a:cxnLst/>
              <a:rect l="l" t="t" r="r" b="b"/>
              <a:pathLst>
                <a:path w="323850" h="269875">
                  <a:moveTo>
                    <a:pt x="188845" y="0"/>
                  </a:moveTo>
                  <a:lnTo>
                    <a:pt x="134889" y="0"/>
                  </a:lnTo>
                  <a:lnTo>
                    <a:pt x="92254" y="6876"/>
                  </a:lnTo>
                  <a:lnTo>
                    <a:pt x="55226" y="26026"/>
                  </a:lnTo>
                  <a:lnTo>
                    <a:pt x="26026" y="55225"/>
                  </a:lnTo>
                  <a:lnTo>
                    <a:pt x="6876" y="92254"/>
                  </a:lnTo>
                  <a:lnTo>
                    <a:pt x="0" y="134889"/>
                  </a:lnTo>
                  <a:lnTo>
                    <a:pt x="6876" y="177523"/>
                  </a:lnTo>
                  <a:lnTo>
                    <a:pt x="26025" y="214551"/>
                  </a:lnTo>
                  <a:lnTo>
                    <a:pt x="55224" y="243751"/>
                  </a:lnTo>
                  <a:lnTo>
                    <a:pt x="92252" y="262901"/>
                  </a:lnTo>
                  <a:lnTo>
                    <a:pt x="134889" y="269778"/>
                  </a:lnTo>
                  <a:lnTo>
                    <a:pt x="188845" y="269778"/>
                  </a:lnTo>
                  <a:lnTo>
                    <a:pt x="231480" y="262901"/>
                  </a:lnTo>
                  <a:lnTo>
                    <a:pt x="268508" y="243751"/>
                  </a:lnTo>
                  <a:lnTo>
                    <a:pt x="297708" y="214551"/>
                  </a:lnTo>
                  <a:lnTo>
                    <a:pt x="316857" y="177523"/>
                  </a:lnTo>
                  <a:lnTo>
                    <a:pt x="323734" y="134889"/>
                  </a:lnTo>
                  <a:lnTo>
                    <a:pt x="316857" y="92254"/>
                  </a:lnTo>
                  <a:lnTo>
                    <a:pt x="297708" y="55225"/>
                  </a:lnTo>
                  <a:lnTo>
                    <a:pt x="268508" y="26026"/>
                  </a:lnTo>
                  <a:lnTo>
                    <a:pt x="231480" y="6876"/>
                  </a:lnTo>
                  <a:lnTo>
                    <a:pt x="188845" y="0"/>
                  </a:lnTo>
                  <a:close/>
                </a:path>
              </a:pathLst>
            </a:custGeom>
            <a:solidFill>
              <a:srgbClr val="505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97705" y="8564278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889" y="0"/>
                  </a:moveTo>
                  <a:lnTo>
                    <a:pt x="92272" y="6881"/>
                  </a:lnTo>
                  <a:lnTo>
                    <a:pt x="55246" y="26039"/>
                  </a:lnTo>
                  <a:lnTo>
                    <a:pt x="26039" y="55246"/>
                  </a:lnTo>
                  <a:lnTo>
                    <a:pt x="6881" y="92272"/>
                  </a:lnTo>
                  <a:lnTo>
                    <a:pt x="0" y="134889"/>
                  </a:lnTo>
                  <a:lnTo>
                    <a:pt x="6881" y="177505"/>
                  </a:lnTo>
                  <a:lnTo>
                    <a:pt x="26039" y="214531"/>
                  </a:lnTo>
                  <a:lnTo>
                    <a:pt x="55246" y="243738"/>
                  </a:lnTo>
                  <a:lnTo>
                    <a:pt x="92272" y="262896"/>
                  </a:lnTo>
                  <a:lnTo>
                    <a:pt x="134889" y="269778"/>
                  </a:lnTo>
                  <a:lnTo>
                    <a:pt x="177505" y="262896"/>
                  </a:lnTo>
                  <a:lnTo>
                    <a:pt x="214531" y="243738"/>
                  </a:lnTo>
                  <a:lnTo>
                    <a:pt x="243738" y="214531"/>
                  </a:lnTo>
                  <a:lnTo>
                    <a:pt x="262896" y="177505"/>
                  </a:lnTo>
                  <a:lnTo>
                    <a:pt x="269778" y="134889"/>
                  </a:lnTo>
                  <a:lnTo>
                    <a:pt x="262896" y="92272"/>
                  </a:lnTo>
                  <a:lnTo>
                    <a:pt x="243738" y="55246"/>
                  </a:lnTo>
                  <a:lnTo>
                    <a:pt x="214531" y="26039"/>
                  </a:lnTo>
                  <a:lnTo>
                    <a:pt x="177505" y="6881"/>
                  </a:lnTo>
                  <a:lnTo>
                    <a:pt x="134889" y="0"/>
                  </a:lnTo>
                  <a:close/>
                </a:path>
              </a:pathLst>
            </a:custGeom>
            <a:solidFill>
              <a:srgbClr val="5F7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38172" y="8604744"/>
              <a:ext cx="188844" cy="18884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980063" y="8564278"/>
              <a:ext cx="323850" cy="269875"/>
            </a:xfrm>
            <a:custGeom>
              <a:avLst/>
              <a:gdLst/>
              <a:ahLst/>
              <a:cxnLst/>
              <a:rect l="l" t="t" r="r" b="b"/>
              <a:pathLst>
                <a:path w="323850" h="269875">
                  <a:moveTo>
                    <a:pt x="188844" y="0"/>
                  </a:moveTo>
                  <a:lnTo>
                    <a:pt x="134889" y="0"/>
                  </a:lnTo>
                  <a:lnTo>
                    <a:pt x="92254" y="6876"/>
                  </a:lnTo>
                  <a:lnTo>
                    <a:pt x="55225" y="26026"/>
                  </a:lnTo>
                  <a:lnTo>
                    <a:pt x="26026" y="55225"/>
                  </a:lnTo>
                  <a:lnTo>
                    <a:pt x="6876" y="92254"/>
                  </a:lnTo>
                  <a:lnTo>
                    <a:pt x="0" y="134889"/>
                  </a:lnTo>
                  <a:lnTo>
                    <a:pt x="6876" y="177523"/>
                  </a:lnTo>
                  <a:lnTo>
                    <a:pt x="26025" y="214551"/>
                  </a:lnTo>
                  <a:lnTo>
                    <a:pt x="55224" y="243751"/>
                  </a:lnTo>
                  <a:lnTo>
                    <a:pt x="92252" y="262901"/>
                  </a:lnTo>
                  <a:lnTo>
                    <a:pt x="134889" y="269778"/>
                  </a:lnTo>
                  <a:lnTo>
                    <a:pt x="188844" y="269778"/>
                  </a:lnTo>
                  <a:lnTo>
                    <a:pt x="231479" y="262901"/>
                  </a:lnTo>
                  <a:lnTo>
                    <a:pt x="268507" y="243751"/>
                  </a:lnTo>
                  <a:lnTo>
                    <a:pt x="297707" y="214551"/>
                  </a:lnTo>
                  <a:lnTo>
                    <a:pt x="316856" y="177523"/>
                  </a:lnTo>
                  <a:lnTo>
                    <a:pt x="323733" y="134889"/>
                  </a:lnTo>
                  <a:lnTo>
                    <a:pt x="316856" y="92254"/>
                  </a:lnTo>
                  <a:lnTo>
                    <a:pt x="297707" y="55225"/>
                  </a:lnTo>
                  <a:lnTo>
                    <a:pt x="268507" y="26026"/>
                  </a:lnTo>
                  <a:lnTo>
                    <a:pt x="231479" y="6876"/>
                  </a:lnTo>
                  <a:lnTo>
                    <a:pt x="188844" y="0"/>
                  </a:lnTo>
                  <a:close/>
                </a:path>
              </a:pathLst>
            </a:custGeom>
            <a:solidFill>
              <a:srgbClr val="505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034018" y="8564278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889" y="0"/>
                  </a:moveTo>
                  <a:lnTo>
                    <a:pt x="92272" y="6881"/>
                  </a:lnTo>
                  <a:lnTo>
                    <a:pt x="55247" y="26039"/>
                  </a:lnTo>
                  <a:lnTo>
                    <a:pt x="26040" y="55246"/>
                  </a:lnTo>
                  <a:lnTo>
                    <a:pt x="6881" y="92272"/>
                  </a:lnTo>
                  <a:lnTo>
                    <a:pt x="0" y="134889"/>
                  </a:lnTo>
                  <a:lnTo>
                    <a:pt x="6881" y="177505"/>
                  </a:lnTo>
                  <a:lnTo>
                    <a:pt x="26040" y="214531"/>
                  </a:lnTo>
                  <a:lnTo>
                    <a:pt x="55247" y="243738"/>
                  </a:lnTo>
                  <a:lnTo>
                    <a:pt x="92272" y="262896"/>
                  </a:lnTo>
                  <a:lnTo>
                    <a:pt x="134889" y="269778"/>
                  </a:lnTo>
                  <a:lnTo>
                    <a:pt x="177505" y="262896"/>
                  </a:lnTo>
                  <a:lnTo>
                    <a:pt x="214531" y="243738"/>
                  </a:lnTo>
                  <a:lnTo>
                    <a:pt x="243737" y="214531"/>
                  </a:lnTo>
                  <a:lnTo>
                    <a:pt x="262896" y="177505"/>
                  </a:lnTo>
                  <a:lnTo>
                    <a:pt x="269778" y="134889"/>
                  </a:lnTo>
                  <a:lnTo>
                    <a:pt x="262896" y="92272"/>
                  </a:lnTo>
                  <a:lnTo>
                    <a:pt x="243737" y="55246"/>
                  </a:lnTo>
                  <a:lnTo>
                    <a:pt x="214531" y="26039"/>
                  </a:lnTo>
                  <a:lnTo>
                    <a:pt x="177505" y="6881"/>
                  </a:lnTo>
                  <a:lnTo>
                    <a:pt x="134889" y="0"/>
                  </a:lnTo>
                  <a:close/>
                </a:path>
              </a:pathLst>
            </a:custGeom>
            <a:solidFill>
              <a:srgbClr val="5F7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074485" y="8604744"/>
              <a:ext cx="188844" cy="188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726" y="0"/>
            <a:ext cx="20104098" cy="11308555"/>
            <a:chOff x="0" y="0"/>
            <a:chExt cx="20104098" cy="11308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8" cy="113085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2321" y="1296587"/>
              <a:ext cx="5450179" cy="7531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6775" y="8921750"/>
            <a:ext cx="12864075" cy="153503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635" dirty="0" err="1">
                <a:solidFill>
                  <a:srgbClr val="FFFFFF"/>
                </a:solidFill>
              </a:rPr>
              <a:t>A</a:t>
            </a:r>
            <a:r>
              <a:rPr sz="9900" spc="-380" dirty="0" err="1">
                <a:solidFill>
                  <a:srgbClr val="FFFFFF"/>
                </a:solidFill>
              </a:rPr>
              <a:t>t</a:t>
            </a:r>
            <a:r>
              <a:rPr sz="9900" spc="-434" dirty="0" err="1">
                <a:solidFill>
                  <a:srgbClr val="FFFFFF"/>
                </a:solidFill>
              </a:rPr>
              <a:t>t</a:t>
            </a:r>
            <a:r>
              <a:rPr sz="9900" spc="-335" dirty="0" err="1">
                <a:solidFill>
                  <a:srgbClr val="FFFFFF"/>
                </a:solidFill>
              </a:rPr>
              <a:t>a</a:t>
            </a:r>
            <a:r>
              <a:rPr sz="9900" spc="-330" dirty="0" err="1">
                <a:solidFill>
                  <a:srgbClr val="FFFFFF"/>
                </a:solidFill>
              </a:rPr>
              <a:t>cc</a:t>
            </a:r>
            <a:r>
              <a:rPr lang="it-IT" sz="9900" spc="-350" dirty="0">
                <a:solidFill>
                  <a:srgbClr val="FFFFFF"/>
                </a:solidFill>
              </a:rPr>
              <a:t>hi ‘’brute force’’</a:t>
            </a:r>
            <a:endParaRPr sz="99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bject 153"/>
          <p:cNvSpPr txBox="1"/>
          <p:nvPr/>
        </p:nvSpPr>
        <p:spPr>
          <a:xfrm>
            <a:off x="1289050" y="5168273"/>
            <a:ext cx="6335395" cy="39218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29209" indent="635" algn="ctr">
              <a:lnSpc>
                <a:spcPct val="124900"/>
              </a:lnSpc>
              <a:spcBef>
                <a:spcPts val="100"/>
              </a:spcBef>
            </a:pPr>
            <a:r>
              <a:rPr sz="7000" b="1" spc="19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AAAAAAA </a:t>
            </a:r>
            <a:r>
              <a:rPr sz="7000" b="1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7000" b="1" spc="-12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7000" b="1" spc="-26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7000" b="1" spc="-94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7000" b="1" spc="-1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7000" b="1" spc="-10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7000" b="1" spc="-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7000" b="1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7000" b="1" spc="20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7000" b="1" spc="-2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7000" b="1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J3SIVEK$3</a:t>
            </a:r>
            <a:endParaRPr sz="70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8599231" y="5654675"/>
            <a:ext cx="9819005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tanta</a:t>
            </a:r>
            <a:r>
              <a:rPr sz="4100" spc="-53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-28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ripetizione</a:t>
            </a:r>
            <a:r>
              <a:rPr sz="4100" spc="-53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4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=</a:t>
            </a:r>
            <a:r>
              <a:rPr sz="4100" spc="-53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poca</a:t>
            </a:r>
            <a:r>
              <a:rPr sz="4100" spc="-53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-28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entropia</a:t>
            </a:r>
            <a:endParaRPr sz="41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99231" y="6911975"/>
            <a:ext cx="10440035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8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alcune</a:t>
            </a:r>
            <a:r>
              <a:rPr sz="4100" spc="-5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-30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ripetizioni</a:t>
            </a:r>
            <a:r>
              <a:rPr sz="4100" spc="-5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4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=</a:t>
            </a:r>
            <a:r>
              <a:rPr sz="4100" spc="-53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-2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entropia</a:t>
            </a:r>
            <a:r>
              <a:rPr sz="4100" spc="-5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media</a:t>
            </a:r>
            <a:endParaRPr sz="41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8599231" y="8321675"/>
            <a:ext cx="10768330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7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stringa</a:t>
            </a:r>
            <a:r>
              <a:rPr sz="4100" spc="-5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-114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casuale</a:t>
            </a:r>
            <a:r>
              <a:rPr sz="4100" spc="-52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4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=</a:t>
            </a:r>
            <a:r>
              <a:rPr sz="4100" spc="-52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-27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entropia</a:t>
            </a:r>
            <a:r>
              <a:rPr sz="4100" spc="-52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massima</a:t>
            </a:r>
            <a:endParaRPr sz="41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AE387E-B5A2-925C-6A9C-9847D09AB907}"/>
              </a:ext>
            </a:extLst>
          </p:cNvPr>
          <p:cNvSpPr txBox="1"/>
          <p:nvPr/>
        </p:nvSpPr>
        <p:spPr>
          <a:xfrm>
            <a:off x="2127250" y="1902762"/>
            <a:ext cx="15392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</a:t>
            </a:r>
            <a:r>
              <a:rPr lang="it-IT" sz="4500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entropia</a:t>
            </a:r>
            <a:r>
              <a:rPr lang="it-IT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è una funzione matematica che stima quanto una password sia casualmente scelta. Ci serve per avere un’idea della complessità della password.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 txBox="1"/>
          <p:nvPr/>
        </p:nvSpPr>
        <p:spPr>
          <a:xfrm>
            <a:off x="9290050" y="8169275"/>
            <a:ext cx="2362200" cy="765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00" i="1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4900" i="1" spc="11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900" spc="580" dirty="0">
                <a:solidFill>
                  <a:srgbClr val="5E5E5E"/>
                </a:solidFill>
                <a:latin typeface="Times New Roman"/>
                <a:cs typeface="Times New Roman"/>
              </a:rPr>
              <a:t>=</a:t>
            </a:r>
            <a:r>
              <a:rPr sz="4900" spc="114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900" spc="590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lang="el-GR" sz="4900" spc="-25" dirty="0">
                <a:solidFill>
                  <a:srgbClr val="5E5E5E"/>
                </a:solidFill>
                <a:latin typeface="Verdana"/>
                <a:cs typeface="Trebuchet MS"/>
              </a:rPr>
              <a:t>Σ</a:t>
            </a:r>
            <a:r>
              <a:rPr sz="4900" spc="50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endParaRPr sz="4900" dirty="0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53837" y="2301875"/>
            <a:ext cx="11557330" cy="367433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80"/>
              </a:spcBef>
            </a:pPr>
            <a:r>
              <a:rPr sz="4100" dirty="0">
                <a:solidFill>
                  <a:srgbClr val="5E5E5E"/>
                </a:solidFill>
                <a:latin typeface="Trebuchet MS"/>
                <a:cs typeface="Trebuchet MS"/>
              </a:rPr>
              <a:t>Una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5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Trebuchet MS"/>
                <a:cs typeface="Trebuchet MS"/>
              </a:rPr>
              <a:t>generata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30" dirty="0">
                <a:solidFill>
                  <a:srgbClr val="5E5E5E"/>
                </a:solidFill>
                <a:latin typeface="Trebuchet MS"/>
                <a:cs typeface="Trebuchet MS"/>
              </a:rPr>
              <a:t>casualmente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Trebuchet MS"/>
                <a:cs typeface="Trebuchet MS"/>
              </a:rPr>
              <a:t>è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20" dirty="0">
                <a:solidFill>
                  <a:srgbClr val="5E5E5E"/>
                </a:solidFill>
                <a:latin typeface="Trebuchet MS"/>
                <a:cs typeface="Trebuchet MS"/>
              </a:rPr>
              <a:t>stringa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50" dirty="0">
                <a:solidFill>
                  <a:srgbClr val="5E5E5E"/>
                </a:solidFill>
                <a:latin typeface="Trebuchet MS"/>
                <a:cs typeface="Trebuchet MS"/>
              </a:rPr>
              <a:t>caratteri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Trebuchet MS"/>
                <a:cs typeface="Trebuchet MS"/>
              </a:rPr>
              <a:t>di </a:t>
            </a:r>
            <a:r>
              <a:rPr sz="4100" spc="-80" dirty="0">
                <a:solidFill>
                  <a:srgbClr val="5E5E5E"/>
                </a:solidFill>
                <a:latin typeface="Trebuchet MS"/>
                <a:cs typeface="Trebuchet MS"/>
              </a:rPr>
              <a:t>lunghezza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00" i="1" spc="-35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4900" i="1" spc="-33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100" spc="-240" dirty="0">
                <a:solidFill>
                  <a:srgbClr val="5E5E5E"/>
                </a:solidFill>
                <a:latin typeface="Trebuchet MS"/>
                <a:cs typeface="Trebuchet MS"/>
              </a:rPr>
              <a:t>estratti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75" dirty="0">
                <a:solidFill>
                  <a:srgbClr val="5E5E5E"/>
                </a:solidFill>
                <a:latin typeface="Trebuchet MS"/>
                <a:cs typeface="Trebuchet MS"/>
              </a:rPr>
              <a:t>per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20" dirty="0">
                <a:solidFill>
                  <a:srgbClr val="FF2F92"/>
                </a:solidFill>
                <a:latin typeface="Trebuchet MS"/>
                <a:cs typeface="Trebuchet MS"/>
              </a:rPr>
              <a:t>selezione</a:t>
            </a:r>
            <a:r>
              <a:rPr sz="4100" spc="-350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4100" spc="-85" dirty="0">
                <a:solidFill>
                  <a:srgbClr val="FF2F92"/>
                </a:solidFill>
                <a:latin typeface="Trebuchet MS"/>
                <a:cs typeface="Trebuchet MS"/>
              </a:rPr>
              <a:t>casuale</a:t>
            </a:r>
            <a:r>
              <a:rPr sz="4100" spc="-350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4100" spc="-60" dirty="0">
                <a:solidFill>
                  <a:srgbClr val="5E5E5E"/>
                </a:solidFill>
                <a:latin typeface="Trebuchet MS"/>
                <a:cs typeface="Trebuchet MS"/>
              </a:rPr>
              <a:t>da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35" dirty="0">
                <a:solidFill>
                  <a:srgbClr val="5E5E5E"/>
                </a:solidFill>
                <a:latin typeface="Trebuchet MS"/>
                <a:cs typeface="Trebuchet MS"/>
              </a:rPr>
              <a:t>insieme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40" dirty="0" err="1">
                <a:solidFill>
                  <a:srgbClr val="5E5E5E"/>
                </a:solidFill>
                <a:latin typeface="Trebuchet MS"/>
                <a:cs typeface="Trebuchet MS"/>
              </a:rPr>
              <a:t>simboli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lang="el-GR" sz="4900" spc="-25" dirty="0">
                <a:solidFill>
                  <a:srgbClr val="5E5E5E"/>
                </a:solidFill>
                <a:latin typeface="Verdana"/>
                <a:cs typeface="Trebuchet MS"/>
              </a:rPr>
              <a:t>Σ</a:t>
            </a:r>
            <a:r>
              <a:rPr sz="4100" spc="-25" dirty="0">
                <a:solidFill>
                  <a:srgbClr val="5E5E5E"/>
                </a:solidFill>
                <a:latin typeface="Trebuchet MS"/>
                <a:cs typeface="Trebuchet MS"/>
              </a:rPr>
              <a:t>.</a:t>
            </a:r>
            <a:endParaRPr sz="4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6500" dirty="0">
              <a:latin typeface="Trebuchet MS"/>
              <a:cs typeface="Trebuchet MS"/>
            </a:endParaRPr>
          </a:p>
          <a:p>
            <a:pPr marL="36830">
              <a:lnSpc>
                <a:spcPct val="100000"/>
              </a:lnSpc>
              <a:spcBef>
                <a:spcPts val="4145"/>
              </a:spcBef>
            </a:pP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Lo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50" dirty="0">
                <a:solidFill>
                  <a:srgbClr val="FF2F92"/>
                </a:solidFill>
                <a:latin typeface="Trebuchet MS"/>
                <a:cs typeface="Trebuchet MS"/>
              </a:rPr>
              <a:t>spazio</a:t>
            </a:r>
            <a:r>
              <a:rPr sz="4100" spc="-360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4100" spc="-215" dirty="0">
                <a:solidFill>
                  <a:srgbClr val="FF2F92"/>
                </a:solidFill>
                <a:latin typeface="Trebuchet MS"/>
                <a:cs typeface="Trebuchet MS"/>
              </a:rPr>
              <a:t>delle</a:t>
            </a:r>
            <a:r>
              <a:rPr sz="4100" spc="-360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4100" spc="-140" dirty="0">
                <a:solidFill>
                  <a:srgbClr val="FF2F92"/>
                </a:solidFill>
                <a:latin typeface="Trebuchet MS"/>
                <a:cs typeface="Trebuchet MS"/>
              </a:rPr>
              <a:t>chiavi</a:t>
            </a:r>
            <a:r>
              <a:rPr sz="4100" spc="-365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Trebuchet MS"/>
                <a:cs typeface="Trebuchet MS"/>
              </a:rPr>
              <a:t>è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00" dirty="0">
                <a:solidFill>
                  <a:srgbClr val="5E5E5E"/>
                </a:solidFill>
                <a:latin typeface="Trebuchet MS"/>
                <a:cs typeface="Trebuchet MS"/>
              </a:rPr>
              <a:t>Il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Trebuchet MS"/>
                <a:cs typeface="Trebuchet MS"/>
              </a:rPr>
              <a:t>numero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5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Trebuchet MS"/>
                <a:cs typeface="Trebuchet MS"/>
              </a:rPr>
              <a:t>possibili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lunghe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00" i="1" spc="-330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4100" spc="-330" dirty="0">
                <a:solidFill>
                  <a:srgbClr val="5E5E5E"/>
                </a:solidFill>
                <a:latin typeface="Trebuchet MS"/>
                <a:cs typeface="Trebuchet MS"/>
              </a:rPr>
              <a:t>,</a:t>
            </a:r>
            <a:r>
              <a:rPr sz="4100" spc="-5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Trebuchet MS"/>
                <a:cs typeface="Trebuchet MS"/>
              </a:rPr>
              <a:t>ed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50" dirty="0">
                <a:solidFill>
                  <a:srgbClr val="5E5E5E"/>
                </a:solidFill>
                <a:latin typeface="Trebuchet MS"/>
                <a:cs typeface="Trebuchet MS"/>
              </a:rPr>
              <a:t>è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C</a:t>
            </a:r>
            <a:r>
              <a:rPr spc="155" dirty="0"/>
              <a:t>o</a:t>
            </a:r>
            <a:r>
              <a:rPr spc="20" dirty="0"/>
              <a:t>s</a:t>
            </a:r>
            <a:r>
              <a:rPr spc="-645" dirty="0"/>
              <a:t>’</a:t>
            </a:r>
            <a:r>
              <a:rPr spc="160" dirty="0"/>
              <a:t>è</a:t>
            </a:r>
            <a:r>
              <a:rPr spc="-835" dirty="0"/>
              <a:t> </a:t>
            </a:r>
            <a:r>
              <a:rPr spc="-75" dirty="0"/>
              <a:t>una</a:t>
            </a:r>
            <a:r>
              <a:rPr spc="-835" dirty="0"/>
              <a:t> </a:t>
            </a:r>
            <a:r>
              <a:rPr spc="110" dirty="0"/>
              <a:t>password</a:t>
            </a:r>
            <a:r>
              <a:rPr spc="-840" dirty="0"/>
              <a:t> </a:t>
            </a:r>
            <a:r>
              <a:rPr spc="110" dirty="0"/>
              <a:t>casuale?</a:t>
            </a: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3837" y="4963892"/>
            <a:ext cx="10056213" cy="625757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1499850" y="8093075"/>
            <a:ext cx="194674" cy="54630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50" i="1" spc="10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endParaRPr sz="3450" dirty="0">
              <a:latin typeface="Times New Roman"/>
              <a:cs typeface="Times New Roman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1436289" y="8997510"/>
            <a:ext cx="2391899" cy="471128"/>
            <a:chOff x="10776122" y="7185848"/>
            <a:chExt cx="3183618" cy="471128"/>
          </a:xfrm>
        </p:grpSpPr>
        <p:sp>
          <p:nvSpPr>
            <p:cNvPr id="77" name="object 77"/>
            <p:cNvSpPr/>
            <p:nvPr/>
          </p:nvSpPr>
          <p:spPr>
            <a:xfrm>
              <a:off x="10776122" y="7258196"/>
              <a:ext cx="3041015" cy="398780"/>
            </a:xfrm>
            <a:custGeom>
              <a:avLst/>
              <a:gdLst/>
              <a:ahLst/>
              <a:cxnLst/>
              <a:rect l="l" t="t" r="r" b="b"/>
              <a:pathLst>
                <a:path w="3041015" h="398779">
                  <a:moveTo>
                    <a:pt x="0" y="48950"/>
                  </a:moveTo>
                  <a:lnTo>
                    <a:pt x="37978" y="71041"/>
                  </a:lnTo>
                  <a:lnTo>
                    <a:pt x="76250" y="92412"/>
                  </a:lnTo>
                  <a:lnTo>
                    <a:pt x="114815" y="113061"/>
                  </a:lnTo>
                  <a:lnTo>
                    <a:pt x="153674" y="132988"/>
                  </a:lnTo>
                  <a:lnTo>
                    <a:pt x="192825" y="152194"/>
                  </a:lnTo>
                  <a:lnTo>
                    <a:pt x="232270" y="170678"/>
                  </a:lnTo>
                  <a:lnTo>
                    <a:pt x="272008" y="188441"/>
                  </a:lnTo>
                  <a:lnTo>
                    <a:pt x="312039" y="205483"/>
                  </a:lnTo>
                  <a:lnTo>
                    <a:pt x="352364" y="221803"/>
                  </a:lnTo>
                  <a:lnTo>
                    <a:pt x="392981" y="237402"/>
                  </a:lnTo>
                  <a:lnTo>
                    <a:pt x="433892" y="252279"/>
                  </a:lnTo>
                  <a:lnTo>
                    <a:pt x="475096" y="266434"/>
                  </a:lnTo>
                  <a:lnTo>
                    <a:pt x="516593" y="279869"/>
                  </a:lnTo>
                  <a:lnTo>
                    <a:pt x="558383" y="292581"/>
                  </a:lnTo>
                  <a:lnTo>
                    <a:pt x="600467" y="304573"/>
                  </a:lnTo>
                  <a:lnTo>
                    <a:pt x="642844" y="315843"/>
                  </a:lnTo>
                  <a:lnTo>
                    <a:pt x="685514" y="326391"/>
                  </a:lnTo>
                  <a:lnTo>
                    <a:pt x="728477" y="336218"/>
                  </a:lnTo>
                  <a:lnTo>
                    <a:pt x="771733" y="345323"/>
                  </a:lnTo>
                  <a:lnTo>
                    <a:pt x="815283" y="353707"/>
                  </a:lnTo>
                  <a:lnTo>
                    <a:pt x="859126" y="361370"/>
                  </a:lnTo>
                  <a:lnTo>
                    <a:pt x="903262" y="368311"/>
                  </a:lnTo>
                  <a:lnTo>
                    <a:pt x="947691" y="374530"/>
                  </a:lnTo>
                  <a:lnTo>
                    <a:pt x="992413" y="380029"/>
                  </a:lnTo>
                  <a:lnTo>
                    <a:pt x="1037429" y="384805"/>
                  </a:lnTo>
                  <a:lnTo>
                    <a:pt x="1082737" y="388860"/>
                  </a:lnTo>
                  <a:lnTo>
                    <a:pt x="1128339" y="392194"/>
                  </a:lnTo>
                  <a:lnTo>
                    <a:pt x="1174235" y="394807"/>
                  </a:lnTo>
                  <a:lnTo>
                    <a:pt x="1220423" y="396697"/>
                  </a:lnTo>
                  <a:lnTo>
                    <a:pt x="1266905" y="397867"/>
                  </a:lnTo>
                  <a:lnTo>
                    <a:pt x="1313679" y="398315"/>
                  </a:lnTo>
                  <a:lnTo>
                    <a:pt x="1360747" y="398041"/>
                  </a:lnTo>
                  <a:lnTo>
                    <a:pt x="1408108" y="397046"/>
                  </a:lnTo>
                  <a:lnTo>
                    <a:pt x="1455763" y="395330"/>
                  </a:lnTo>
                  <a:lnTo>
                    <a:pt x="1503710" y="392892"/>
                  </a:lnTo>
                  <a:lnTo>
                    <a:pt x="1551951" y="389732"/>
                  </a:lnTo>
                  <a:lnTo>
                    <a:pt x="1600485" y="385851"/>
                  </a:lnTo>
                  <a:lnTo>
                    <a:pt x="1649312" y="381249"/>
                  </a:lnTo>
                  <a:lnTo>
                    <a:pt x="1698433" y="375925"/>
                  </a:lnTo>
                  <a:lnTo>
                    <a:pt x="1747846" y="369880"/>
                  </a:lnTo>
                  <a:lnTo>
                    <a:pt x="1797553" y="363113"/>
                  </a:lnTo>
                  <a:lnTo>
                    <a:pt x="1847553" y="355625"/>
                  </a:lnTo>
                  <a:lnTo>
                    <a:pt x="1897846" y="347415"/>
                  </a:lnTo>
                  <a:lnTo>
                    <a:pt x="1948433" y="338484"/>
                  </a:lnTo>
                  <a:lnTo>
                    <a:pt x="1999312" y="328832"/>
                  </a:lnTo>
                  <a:lnTo>
                    <a:pt x="2050485" y="318458"/>
                  </a:lnTo>
                  <a:lnTo>
                    <a:pt x="2101951" y="307362"/>
                  </a:lnTo>
                  <a:lnTo>
                    <a:pt x="2153710" y="295545"/>
                  </a:lnTo>
                  <a:lnTo>
                    <a:pt x="2205763" y="283007"/>
                  </a:lnTo>
                  <a:lnTo>
                    <a:pt x="2258108" y="269747"/>
                  </a:lnTo>
                  <a:lnTo>
                    <a:pt x="2310747" y="255766"/>
                  </a:lnTo>
                  <a:lnTo>
                    <a:pt x="2363679" y="241063"/>
                  </a:lnTo>
                  <a:lnTo>
                    <a:pt x="2416904" y="225639"/>
                  </a:lnTo>
                  <a:lnTo>
                    <a:pt x="2470423" y="209493"/>
                  </a:lnTo>
                  <a:lnTo>
                    <a:pt x="2524234" y="192626"/>
                  </a:lnTo>
                  <a:lnTo>
                    <a:pt x="2578339" y="175037"/>
                  </a:lnTo>
                  <a:lnTo>
                    <a:pt x="2632737" y="156727"/>
                  </a:lnTo>
                  <a:lnTo>
                    <a:pt x="2687428" y="137695"/>
                  </a:lnTo>
                  <a:lnTo>
                    <a:pt x="2742413" y="117942"/>
                  </a:lnTo>
                  <a:lnTo>
                    <a:pt x="2797690" y="97468"/>
                  </a:lnTo>
                  <a:lnTo>
                    <a:pt x="2853261" y="76272"/>
                  </a:lnTo>
                  <a:lnTo>
                    <a:pt x="2909125" y="54355"/>
                  </a:lnTo>
                  <a:lnTo>
                    <a:pt x="2965282" y="31716"/>
                  </a:lnTo>
                  <a:lnTo>
                    <a:pt x="3021733" y="8355"/>
                  </a:lnTo>
                  <a:lnTo>
                    <a:pt x="3040986" y="0"/>
                  </a:lnTo>
                </a:path>
              </a:pathLst>
            </a:custGeom>
            <a:ln w="41883">
              <a:solidFill>
                <a:srgbClr val="808785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3762890" y="7185848"/>
              <a:ext cx="196850" cy="161925"/>
            </a:xfrm>
            <a:custGeom>
              <a:avLst/>
              <a:gdLst/>
              <a:ahLst/>
              <a:cxnLst/>
              <a:rect l="l" t="t" r="r" b="b"/>
              <a:pathLst>
                <a:path w="196850" h="161925">
                  <a:moveTo>
                    <a:pt x="0" y="0"/>
                  </a:moveTo>
                  <a:lnTo>
                    <a:pt x="70029" y="161369"/>
                  </a:lnTo>
                  <a:lnTo>
                    <a:pt x="196381" y="10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4090245" y="7410869"/>
            <a:ext cx="2971285" cy="1910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-45" dirty="0">
                <a:solidFill>
                  <a:srgbClr val="5E5E5E"/>
                </a:solidFill>
                <a:latin typeface="Trebuchet MS"/>
                <a:cs typeface="Trebuchet MS"/>
              </a:rPr>
              <a:t>Le</a:t>
            </a:r>
            <a:r>
              <a:rPr sz="2450" spc="-2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20" dirty="0">
                <a:solidFill>
                  <a:srgbClr val="5E5E5E"/>
                </a:solidFill>
                <a:latin typeface="Trebuchet MS"/>
                <a:cs typeface="Trebuchet MS"/>
              </a:rPr>
              <a:t>sbarrette</a:t>
            </a:r>
            <a:r>
              <a:rPr sz="2450" spc="-19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40" dirty="0">
                <a:solidFill>
                  <a:srgbClr val="5E5E5E"/>
                </a:solidFill>
                <a:latin typeface="Trebuchet MS"/>
                <a:cs typeface="Trebuchet MS"/>
              </a:rPr>
              <a:t>verticali</a:t>
            </a:r>
            <a:r>
              <a:rPr sz="2450" spc="-19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25" dirty="0">
                <a:solidFill>
                  <a:srgbClr val="5E5E5E"/>
                </a:solidFill>
                <a:latin typeface="Trebuchet MS"/>
                <a:cs typeface="Trebuchet MS"/>
              </a:rPr>
              <a:t>in</a:t>
            </a:r>
            <a:r>
              <a:rPr sz="2450" spc="-2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5E5E5E"/>
                </a:solidFill>
                <a:latin typeface="Trebuchet MS"/>
                <a:cs typeface="Trebuchet MS"/>
              </a:rPr>
              <a:t>questo </a:t>
            </a:r>
            <a:r>
              <a:rPr sz="2450" spc="-75" dirty="0">
                <a:solidFill>
                  <a:srgbClr val="5E5E5E"/>
                </a:solidFill>
                <a:latin typeface="Trebuchet MS"/>
                <a:cs typeface="Trebuchet MS"/>
              </a:rPr>
              <a:t>contesto</a:t>
            </a:r>
            <a:r>
              <a:rPr sz="2450" spc="-19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40" dirty="0">
                <a:solidFill>
                  <a:srgbClr val="5E5E5E"/>
                </a:solidFill>
                <a:latin typeface="Trebuchet MS"/>
                <a:cs typeface="Trebuchet MS"/>
              </a:rPr>
              <a:t>non</a:t>
            </a:r>
            <a:r>
              <a:rPr sz="2450" spc="-1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75" dirty="0">
                <a:solidFill>
                  <a:srgbClr val="5E5E5E"/>
                </a:solidFill>
                <a:latin typeface="Trebuchet MS"/>
                <a:cs typeface="Trebuchet MS"/>
              </a:rPr>
              <a:t>indicano</a:t>
            </a:r>
            <a:r>
              <a:rPr sz="2450" spc="-1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215" dirty="0">
                <a:solidFill>
                  <a:srgbClr val="5E5E5E"/>
                </a:solidFill>
                <a:latin typeface="Trebuchet MS"/>
                <a:cs typeface="Trebuchet MS"/>
              </a:rPr>
              <a:t>il</a:t>
            </a:r>
            <a:r>
              <a:rPr sz="2450" spc="-1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85" dirty="0">
                <a:solidFill>
                  <a:srgbClr val="5E5E5E"/>
                </a:solidFill>
                <a:latin typeface="Trebuchet MS"/>
                <a:cs typeface="Trebuchet MS"/>
              </a:rPr>
              <a:t>valore </a:t>
            </a:r>
            <a:r>
              <a:rPr sz="2450" spc="-80" dirty="0">
                <a:solidFill>
                  <a:srgbClr val="5E5E5E"/>
                </a:solidFill>
                <a:latin typeface="Trebuchet MS"/>
                <a:cs typeface="Trebuchet MS"/>
              </a:rPr>
              <a:t>assoluto,</a:t>
            </a:r>
            <a:r>
              <a:rPr sz="2450" spc="-33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rgbClr val="5E5E5E"/>
                </a:solidFill>
                <a:latin typeface="Trebuchet MS"/>
                <a:cs typeface="Trebuchet MS"/>
              </a:rPr>
              <a:t>ma</a:t>
            </a:r>
            <a:r>
              <a:rPr sz="2450" spc="-21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45" dirty="0">
                <a:solidFill>
                  <a:srgbClr val="5E5E5E"/>
                </a:solidFill>
                <a:latin typeface="Trebuchet MS"/>
                <a:cs typeface="Trebuchet MS"/>
              </a:rPr>
              <a:t>la</a:t>
            </a:r>
            <a:r>
              <a:rPr sz="2450" spc="-21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b="1" spc="-10" dirty="0">
                <a:solidFill>
                  <a:srgbClr val="5E5E5E"/>
                </a:solidFill>
                <a:latin typeface="Trebuchet MS"/>
                <a:cs typeface="Trebuchet MS"/>
              </a:rPr>
              <a:t>cardinalità </a:t>
            </a:r>
            <a:r>
              <a:rPr sz="2450" spc="-130" dirty="0">
                <a:solidFill>
                  <a:srgbClr val="5E5E5E"/>
                </a:solidFill>
                <a:latin typeface="Trebuchet MS"/>
                <a:cs typeface="Trebuchet MS"/>
              </a:rPr>
              <a:t>dell’insieme,</a:t>
            </a:r>
            <a:r>
              <a:rPr sz="2450" spc="-28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85" dirty="0">
                <a:solidFill>
                  <a:srgbClr val="5E5E5E"/>
                </a:solidFill>
                <a:latin typeface="Trebuchet MS"/>
                <a:cs typeface="Trebuchet MS"/>
              </a:rPr>
              <a:t>ovvero</a:t>
            </a:r>
            <a:r>
              <a:rPr sz="2450" spc="-13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5E5E5E"/>
                </a:solidFill>
                <a:latin typeface="Trebuchet MS"/>
                <a:cs typeface="Trebuchet MS"/>
              </a:rPr>
              <a:t>quanti </a:t>
            </a:r>
            <a:r>
              <a:rPr sz="2450" spc="-130" dirty="0">
                <a:solidFill>
                  <a:srgbClr val="5E5E5E"/>
                </a:solidFill>
                <a:latin typeface="Trebuchet MS"/>
                <a:cs typeface="Trebuchet MS"/>
              </a:rPr>
              <a:t>elementi</a:t>
            </a:r>
            <a:r>
              <a:rPr sz="2450" spc="-19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90" dirty="0">
                <a:solidFill>
                  <a:srgbClr val="5E5E5E"/>
                </a:solidFill>
                <a:latin typeface="Trebuchet MS"/>
                <a:cs typeface="Trebuchet MS"/>
              </a:rPr>
              <a:t>contiene</a:t>
            </a:r>
            <a:r>
              <a:rPr sz="2450" spc="-1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5E5E5E"/>
                </a:solidFill>
                <a:latin typeface="Trebuchet MS"/>
                <a:cs typeface="Trebuchet MS"/>
              </a:rPr>
              <a:t>l’insieme.</a:t>
            </a:r>
            <a:endParaRPr sz="2450" dirty="0">
              <a:latin typeface="Trebuchet MS"/>
              <a:cs typeface="Trebuchet MS"/>
            </a:endParaRPr>
          </a:p>
        </p:txBody>
      </p:sp>
      <p:pic>
        <p:nvPicPr>
          <p:cNvPr id="93" name="Immagine 92">
            <a:extLst>
              <a:ext uri="{FF2B5EF4-FFF2-40B4-BE49-F238E27FC236}">
                <a16:creationId xmlns:a16="http://schemas.microsoft.com/office/drawing/2014/main" id="{8B7B5B56-84D8-1982-BA0F-2892308F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202" y="4886840"/>
            <a:ext cx="421944" cy="670148"/>
          </a:xfrm>
          <a:prstGeom prst="rect">
            <a:avLst/>
          </a:prstGeom>
        </p:spPr>
      </p:pic>
      <p:pic>
        <p:nvPicPr>
          <p:cNvPr id="6146" name="Picture 2" descr="Can You Finish All 14 Of These Iconic Hermione Granger Quotes?">
            <a:extLst>
              <a:ext uri="{FF2B5EF4-FFF2-40B4-BE49-F238E27FC236}">
                <a16:creationId xmlns:a16="http://schemas.microsoft.com/office/drawing/2014/main" id="{EC37BD0E-FA85-BCF0-68FD-7B3C6A71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2258002"/>
            <a:ext cx="4658097" cy="310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verus Piton - Wikipedia">
            <a:extLst>
              <a:ext uri="{FF2B5EF4-FFF2-40B4-BE49-F238E27FC236}">
                <a16:creationId xmlns:a16="http://schemas.microsoft.com/office/drawing/2014/main" id="{91421833-01AA-D2D1-B05B-115D903B2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4" r="17036"/>
          <a:stretch/>
        </p:blipFill>
        <p:spPr bwMode="auto">
          <a:xfrm>
            <a:off x="1403865" y="6212305"/>
            <a:ext cx="4495800" cy="355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0450" y="701675"/>
            <a:ext cx="9906000" cy="1399034"/>
          </a:xfrm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lang="it-IT" spc="-210" dirty="0"/>
              <a:t>‘’Procioni anonimi’’</a:t>
            </a:r>
            <a:endParaRPr spc="-155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A609C1-5239-AC5A-7775-0F00C6771D5F}"/>
              </a:ext>
            </a:extLst>
          </p:cNvPr>
          <p:cNvSpPr txBox="1"/>
          <p:nvPr/>
        </p:nvSpPr>
        <p:spPr>
          <a:xfrm>
            <a:off x="2185068" y="3063875"/>
            <a:ext cx="763838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35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Mentre si gode la bella vita, sul lettino in spiaggia, si ricorda dei vostri accordi e, dal cellulare, accede al file su Google Drive tramite il link che avevate condiviso.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it-IT" sz="3500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35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Poniamo per assurdo che quel cellulare non sia collegato a nessun account Google.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it-IT" sz="3500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35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vostro amico potrà comunque entrare e modificare il file. </a:t>
            </a:r>
            <a:endParaRPr lang="it-IT" sz="3500" dirty="0">
              <a:effectLst/>
            </a:endParaRPr>
          </a:p>
        </p:txBody>
      </p:sp>
      <p:pic>
        <p:nvPicPr>
          <p:cNvPr id="2052" name="Picture 4" descr="Raccoon (Procyon lotor) scavenging at the Florida beach (St. Andrews State  Park, Panama City Beach, Florida, USA). Stock Photo | Adobe Stock">
            <a:extLst>
              <a:ext uri="{FF2B5EF4-FFF2-40B4-BE49-F238E27FC236}">
                <a16:creationId xmlns:a16="http://schemas.microsoft.com/office/drawing/2014/main" id="{F2AB40F0-ED78-8E02-7970-2CE7BB3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499" y="3825875"/>
            <a:ext cx="6800538" cy="457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452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C</a:t>
            </a:r>
            <a:r>
              <a:rPr spc="155" dirty="0"/>
              <a:t>o</a:t>
            </a:r>
            <a:r>
              <a:rPr spc="20" dirty="0"/>
              <a:t>s</a:t>
            </a:r>
            <a:r>
              <a:rPr spc="-645" dirty="0"/>
              <a:t>’</a:t>
            </a:r>
            <a:r>
              <a:rPr spc="160" dirty="0"/>
              <a:t>è</a:t>
            </a:r>
            <a:r>
              <a:rPr spc="-835" dirty="0"/>
              <a:t> </a:t>
            </a:r>
            <a:r>
              <a:rPr spc="-75" dirty="0"/>
              <a:t>una</a:t>
            </a:r>
            <a:r>
              <a:rPr spc="-835" dirty="0"/>
              <a:t> </a:t>
            </a:r>
            <a:r>
              <a:rPr spc="110" dirty="0"/>
              <a:t>password</a:t>
            </a:r>
            <a:r>
              <a:rPr spc="-840" dirty="0"/>
              <a:t> </a:t>
            </a:r>
            <a:r>
              <a:rPr spc="110" dirty="0"/>
              <a:t>casuale?</a:t>
            </a:r>
          </a:p>
        </p:txBody>
      </p:sp>
      <p:grpSp>
        <p:nvGrpSpPr>
          <p:cNvPr id="2" name="object 2"/>
          <p:cNvGrpSpPr/>
          <p:nvPr/>
        </p:nvGrpSpPr>
        <p:grpSpPr>
          <a:xfrm>
            <a:off x="9902757" y="3524199"/>
            <a:ext cx="2720340" cy="1808480"/>
            <a:chOff x="10855198" y="9044501"/>
            <a:chExt cx="2720340" cy="1808480"/>
          </a:xfrm>
        </p:grpSpPr>
        <p:sp>
          <p:nvSpPr>
            <p:cNvPr id="3" name="object 3"/>
            <p:cNvSpPr/>
            <p:nvPr/>
          </p:nvSpPr>
          <p:spPr>
            <a:xfrm>
              <a:off x="10886611" y="9075914"/>
              <a:ext cx="2657475" cy="1745614"/>
            </a:xfrm>
            <a:custGeom>
              <a:avLst/>
              <a:gdLst/>
              <a:ahLst/>
              <a:cxnLst/>
              <a:rect l="l" t="t" r="r" b="b"/>
              <a:pathLst>
                <a:path w="2657475" h="1745615">
                  <a:moveTo>
                    <a:pt x="2208561" y="0"/>
                  </a:moveTo>
                  <a:lnTo>
                    <a:pt x="448541" y="0"/>
                  </a:lnTo>
                  <a:lnTo>
                    <a:pt x="375671" y="175"/>
                  </a:lnTo>
                  <a:lnTo>
                    <a:pt x="314176" y="1406"/>
                  </a:lnTo>
                  <a:lnTo>
                    <a:pt x="262790" y="4747"/>
                  </a:lnTo>
                  <a:lnTo>
                    <a:pt x="220250" y="11254"/>
                  </a:lnTo>
                  <a:lnTo>
                    <a:pt x="141812" y="42286"/>
                  </a:lnTo>
                  <a:lnTo>
                    <a:pt x="102971" y="69541"/>
                  </a:lnTo>
                  <a:lnTo>
                    <a:pt x="69537" y="102974"/>
                  </a:lnTo>
                  <a:lnTo>
                    <a:pt x="42283" y="141815"/>
                  </a:lnTo>
                  <a:lnTo>
                    <a:pt x="21978" y="185292"/>
                  </a:lnTo>
                  <a:lnTo>
                    <a:pt x="4747" y="262792"/>
                  </a:lnTo>
                  <a:lnTo>
                    <a:pt x="1406" y="314178"/>
                  </a:lnTo>
                  <a:lnTo>
                    <a:pt x="175" y="375672"/>
                  </a:lnTo>
                  <a:lnTo>
                    <a:pt x="0" y="448539"/>
                  </a:lnTo>
                  <a:lnTo>
                    <a:pt x="0" y="1296594"/>
                  </a:lnTo>
                  <a:lnTo>
                    <a:pt x="175" y="1369461"/>
                  </a:lnTo>
                  <a:lnTo>
                    <a:pt x="1406" y="1430955"/>
                  </a:lnTo>
                  <a:lnTo>
                    <a:pt x="4747" y="1482341"/>
                  </a:lnTo>
                  <a:lnTo>
                    <a:pt x="11252" y="1524882"/>
                  </a:lnTo>
                  <a:lnTo>
                    <a:pt x="42283" y="1603318"/>
                  </a:lnTo>
                  <a:lnTo>
                    <a:pt x="69537" y="1642159"/>
                  </a:lnTo>
                  <a:lnTo>
                    <a:pt x="102971" y="1675592"/>
                  </a:lnTo>
                  <a:lnTo>
                    <a:pt x="141812" y="1702847"/>
                  </a:lnTo>
                  <a:lnTo>
                    <a:pt x="185292" y="1723153"/>
                  </a:lnTo>
                  <a:lnTo>
                    <a:pt x="262790" y="1740385"/>
                  </a:lnTo>
                  <a:lnTo>
                    <a:pt x="314176" y="1743726"/>
                  </a:lnTo>
                  <a:lnTo>
                    <a:pt x="375671" y="1744957"/>
                  </a:lnTo>
                  <a:lnTo>
                    <a:pt x="448541" y="1745133"/>
                  </a:lnTo>
                  <a:lnTo>
                    <a:pt x="2208561" y="1745133"/>
                  </a:lnTo>
                  <a:lnTo>
                    <a:pt x="2281426" y="1744957"/>
                  </a:lnTo>
                  <a:lnTo>
                    <a:pt x="2342921" y="1743726"/>
                  </a:lnTo>
                  <a:lnTo>
                    <a:pt x="2394308" y="1740385"/>
                  </a:lnTo>
                  <a:lnTo>
                    <a:pt x="2436850" y="1733879"/>
                  </a:lnTo>
                  <a:lnTo>
                    <a:pt x="2515284" y="1702847"/>
                  </a:lnTo>
                  <a:lnTo>
                    <a:pt x="2554123" y="1675592"/>
                  </a:lnTo>
                  <a:lnTo>
                    <a:pt x="2587554" y="1642159"/>
                  </a:lnTo>
                  <a:lnTo>
                    <a:pt x="2614808" y="1603318"/>
                  </a:lnTo>
                  <a:lnTo>
                    <a:pt x="2635113" y="1559841"/>
                  </a:lnTo>
                  <a:lnTo>
                    <a:pt x="2652352" y="1482341"/>
                  </a:lnTo>
                  <a:lnTo>
                    <a:pt x="2655695" y="1430955"/>
                  </a:lnTo>
                  <a:lnTo>
                    <a:pt x="2656926" y="1369461"/>
                  </a:lnTo>
                  <a:lnTo>
                    <a:pt x="2657102" y="1296594"/>
                  </a:lnTo>
                  <a:lnTo>
                    <a:pt x="2657102" y="448539"/>
                  </a:lnTo>
                  <a:lnTo>
                    <a:pt x="2656926" y="375672"/>
                  </a:lnTo>
                  <a:lnTo>
                    <a:pt x="2655695" y="314178"/>
                  </a:lnTo>
                  <a:lnTo>
                    <a:pt x="2652352" y="262792"/>
                  </a:lnTo>
                  <a:lnTo>
                    <a:pt x="2645844" y="220251"/>
                  </a:lnTo>
                  <a:lnTo>
                    <a:pt x="2614808" y="141815"/>
                  </a:lnTo>
                  <a:lnTo>
                    <a:pt x="2587554" y="102974"/>
                  </a:lnTo>
                  <a:lnTo>
                    <a:pt x="2554123" y="69541"/>
                  </a:lnTo>
                  <a:lnTo>
                    <a:pt x="2515284" y="42286"/>
                  </a:lnTo>
                  <a:lnTo>
                    <a:pt x="2471809" y="21980"/>
                  </a:lnTo>
                  <a:lnTo>
                    <a:pt x="2394308" y="4747"/>
                  </a:lnTo>
                  <a:lnTo>
                    <a:pt x="2342921" y="1406"/>
                  </a:lnTo>
                  <a:lnTo>
                    <a:pt x="2281426" y="175"/>
                  </a:lnTo>
                  <a:lnTo>
                    <a:pt x="2208561" y="0"/>
                  </a:lnTo>
                  <a:close/>
                </a:path>
              </a:pathLst>
            </a:custGeom>
            <a:solidFill>
              <a:srgbClr val="41C43A">
                <a:alpha val="301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886611" y="9075914"/>
              <a:ext cx="2657475" cy="1745614"/>
            </a:xfrm>
            <a:custGeom>
              <a:avLst/>
              <a:gdLst/>
              <a:ahLst/>
              <a:cxnLst/>
              <a:rect l="l" t="t" r="r" b="b"/>
              <a:pathLst>
                <a:path w="2657475" h="1745615">
                  <a:moveTo>
                    <a:pt x="448538" y="0"/>
                  </a:moveTo>
                  <a:lnTo>
                    <a:pt x="2208559" y="0"/>
                  </a:lnTo>
                  <a:lnTo>
                    <a:pt x="2281426" y="175"/>
                  </a:lnTo>
                  <a:lnTo>
                    <a:pt x="2342920" y="1406"/>
                  </a:lnTo>
                  <a:lnTo>
                    <a:pt x="2394306" y="4747"/>
                  </a:lnTo>
                  <a:lnTo>
                    <a:pt x="2436847" y="11253"/>
                  </a:lnTo>
                  <a:lnTo>
                    <a:pt x="2515283" y="42286"/>
                  </a:lnTo>
                  <a:lnTo>
                    <a:pt x="2554124" y="69541"/>
                  </a:lnTo>
                  <a:lnTo>
                    <a:pt x="2587557" y="102974"/>
                  </a:lnTo>
                  <a:lnTo>
                    <a:pt x="2614811" y="141814"/>
                  </a:lnTo>
                  <a:lnTo>
                    <a:pt x="2635117" y="185292"/>
                  </a:lnTo>
                  <a:lnTo>
                    <a:pt x="2652350" y="262791"/>
                  </a:lnTo>
                  <a:lnTo>
                    <a:pt x="2655691" y="314177"/>
                  </a:lnTo>
                  <a:lnTo>
                    <a:pt x="2656922" y="375672"/>
                  </a:lnTo>
                  <a:lnTo>
                    <a:pt x="2657098" y="448538"/>
                  </a:lnTo>
                  <a:lnTo>
                    <a:pt x="2657098" y="1296594"/>
                  </a:lnTo>
                  <a:lnTo>
                    <a:pt x="2656922" y="1369460"/>
                  </a:lnTo>
                  <a:lnTo>
                    <a:pt x="2655691" y="1430955"/>
                  </a:lnTo>
                  <a:lnTo>
                    <a:pt x="2652350" y="1482340"/>
                  </a:lnTo>
                  <a:lnTo>
                    <a:pt x="2645844" y="1524881"/>
                  </a:lnTo>
                  <a:lnTo>
                    <a:pt x="2614811" y="1603318"/>
                  </a:lnTo>
                  <a:lnTo>
                    <a:pt x="2587557" y="1642158"/>
                  </a:lnTo>
                  <a:lnTo>
                    <a:pt x="2554124" y="1675591"/>
                  </a:lnTo>
                  <a:lnTo>
                    <a:pt x="2515283" y="1702846"/>
                  </a:lnTo>
                  <a:lnTo>
                    <a:pt x="2471806" y="1723152"/>
                  </a:lnTo>
                  <a:lnTo>
                    <a:pt x="2394306" y="1740385"/>
                  </a:lnTo>
                  <a:lnTo>
                    <a:pt x="2342920" y="1743726"/>
                  </a:lnTo>
                  <a:lnTo>
                    <a:pt x="2281426" y="1744957"/>
                  </a:lnTo>
                  <a:lnTo>
                    <a:pt x="2208559" y="1745133"/>
                  </a:lnTo>
                  <a:lnTo>
                    <a:pt x="448538" y="1745133"/>
                  </a:lnTo>
                  <a:lnTo>
                    <a:pt x="375672" y="1744957"/>
                  </a:lnTo>
                  <a:lnTo>
                    <a:pt x="314177" y="1743726"/>
                  </a:lnTo>
                  <a:lnTo>
                    <a:pt x="262791" y="1740385"/>
                  </a:lnTo>
                  <a:lnTo>
                    <a:pt x="220251" y="1733879"/>
                  </a:lnTo>
                  <a:lnTo>
                    <a:pt x="141814" y="1702846"/>
                  </a:lnTo>
                  <a:lnTo>
                    <a:pt x="102974" y="1675591"/>
                  </a:lnTo>
                  <a:lnTo>
                    <a:pt x="69541" y="1642158"/>
                  </a:lnTo>
                  <a:lnTo>
                    <a:pt x="42286" y="1603318"/>
                  </a:lnTo>
                  <a:lnTo>
                    <a:pt x="21980" y="1559840"/>
                  </a:lnTo>
                  <a:lnTo>
                    <a:pt x="4747" y="1482340"/>
                  </a:lnTo>
                  <a:lnTo>
                    <a:pt x="1406" y="1430955"/>
                  </a:lnTo>
                  <a:lnTo>
                    <a:pt x="175" y="1369460"/>
                  </a:lnTo>
                  <a:lnTo>
                    <a:pt x="0" y="1296594"/>
                  </a:lnTo>
                  <a:lnTo>
                    <a:pt x="0" y="448538"/>
                  </a:lnTo>
                  <a:lnTo>
                    <a:pt x="175" y="375672"/>
                  </a:lnTo>
                  <a:lnTo>
                    <a:pt x="1406" y="314177"/>
                  </a:lnTo>
                  <a:lnTo>
                    <a:pt x="4747" y="262791"/>
                  </a:lnTo>
                  <a:lnTo>
                    <a:pt x="11253" y="220251"/>
                  </a:lnTo>
                  <a:lnTo>
                    <a:pt x="42286" y="141814"/>
                  </a:lnTo>
                  <a:lnTo>
                    <a:pt x="69541" y="102974"/>
                  </a:lnTo>
                  <a:lnTo>
                    <a:pt x="102974" y="69541"/>
                  </a:lnTo>
                  <a:lnTo>
                    <a:pt x="141814" y="42286"/>
                  </a:lnTo>
                  <a:lnTo>
                    <a:pt x="185292" y="21980"/>
                  </a:lnTo>
                  <a:lnTo>
                    <a:pt x="262791" y="4747"/>
                  </a:lnTo>
                  <a:lnTo>
                    <a:pt x="314177" y="1406"/>
                  </a:lnTo>
                  <a:lnTo>
                    <a:pt x="375672" y="175"/>
                  </a:lnTo>
                  <a:lnTo>
                    <a:pt x="448538" y="0"/>
                  </a:lnTo>
                  <a:close/>
                </a:path>
              </a:pathLst>
            </a:custGeom>
            <a:ln w="62825">
              <a:solidFill>
                <a:srgbClr val="41C43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2508250" y="2530475"/>
            <a:ext cx="11344910" cy="3020060"/>
            <a:chOff x="3460691" y="8050777"/>
            <a:chExt cx="11344910" cy="3020060"/>
          </a:xfrm>
        </p:grpSpPr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0691" y="8050777"/>
              <a:ext cx="10741001" cy="49925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403471" y="8793067"/>
              <a:ext cx="9210040" cy="744220"/>
            </a:xfrm>
            <a:custGeom>
              <a:avLst/>
              <a:gdLst/>
              <a:ahLst/>
              <a:cxnLst/>
              <a:rect l="l" t="t" r="r" b="b"/>
              <a:pathLst>
                <a:path w="9210040" h="744220">
                  <a:moveTo>
                    <a:pt x="0" y="744213"/>
                  </a:moveTo>
                  <a:lnTo>
                    <a:pt x="64943" y="732236"/>
                  </a:lnTo>
                  <a:lnTo>
                    <a:pt x="129725" y="720356"/>
                  </a:lnTo>
                  <a:lnTo>
                    <a:pt x="194345" y="708573"/>
                  </a:lnTo>
                  <a:lnTo>
                    <a:pt x="258804" y="696887"/>
                  </a:lnTo>
                  <a:lnTo>
                    <a:pt x="323100" y="685298"/>
                  </a:lnTo>
                  <a:lnTo>
                    <a:pt x="387234" y="673807"/>
                  </a:lnTo>
                  <a:lnTo>
                    <a:pt x="451207" y="662413"/>
                  </a:lnTo>
                  <a:lnTo>
                    <a:pt x="515018" y="651116"/>
                  </a:lnTo>
                  <a:lnTo>
                    <a:pt x="578667" y="639916"/>
                  </a:lnTo>
                  <a:lnTo>
                    <a:pt x="642154" y="628813"/>
                  </a:lnTo>
                  <a:lnTo>
                    <a:pt x="705479" y="617807"/>
                  </a:lnTo>
                  <a:lnTo>
                    <a:pt x="768642" y="606899"/>
                  </a:lnTo>
                  <a:lnTo>
                    <a:pt x="831643" y="596088"/>
                  </a:lnTo>
                  <a:lnTo>
                    <a:pt x="894483" y="585374"/>
                  </a:lnTo>
                  <a:lnTo>
                    <a:pt x="957161" y="574757"/>
                  </a:lnTo>
                  <a:lnTo>
                    <a:pt x="1019676" y="564237"/>
                  </a:lnTo>
                  <a:lnTo>
                    <a:pt x="1082030" y="553814"/>
                  </a:lnTo>
                  <a:lnTo>
                    <a:pt x="1144222" y="543489"/>
                  </a:lnTo>
                  <a:lnTo>
                    <a:pt x="1206252" y="533261"/>
                  </a:lnTo>
                  <a:lnTo>
                    <a:pt x="1268121" y="523130"/>
                  </a:lnTo>
                  <a:lnTo>
                    <a:pt x="1329827" y="513096"/>
                  </a:lnTo>
                  <a:lnTo>
                    <a:pt x="1391372" y="503159"/>
                  </a:lnTo>
                  <a:lnTo>
                    <a:pt x="1452754" y="493319"/>
                  </a:lnTo>
                  <a:lnTo>
                    <a:pt x="1513975" y="483577"/>
                  </a:lnTo>
                  <a:lnTo>
                    <a:pt x="1575034" y="473931"/>
                  </a:lnTo>
                  <a:lnTo>
                    <a:pt x="1635931" y="464383"/>
                  </a:lnTo>
                  <a:lnTo>
                    <a:pt x="1696666" y="454932"/>
                  </a:lnTo>
                  <a:lnTo>
                    <a:pt x="1757240" y="445578"/>
                  </a:lnTo>
                  <a:lnTo>
                    <a:pt x="1817651" y="436322"/>
                  </a:lnTo>
                  <a:lnTo>
                    <a:pt x="1877901" y="427162"/>
                  </a:lnTo>
                  <a:lnTo>
                    <a:pt x="1937988" y="418100"/>
                  </a:lnTo>
                  <a:lnTo>
                    <a:pt x="1997914" y="409135"/>
                  </a:lnTo>
                  <a:lnTo>
                    <a:pt x="2057678" y="400267"/>
                  </a:lnTo>
                  <a:lnTo>
                    <a:pt x="2117280" y="391496"/>
                  </a:lnTo>
                  <a:lnTo>
                    <a:pt x="2176720" y="382822"/>
                  </a:lnTo>
                  <a:lnTo>
                    <a:pt x="2235999" y="374246"/>
                  </a:lnTo>
                  <a:lnTo>
                    <a:pt x="2295115" y="365766"/>
                  </a:lnTo>
                  <a:lnTo>
                    <a:pt x="2354070" y="357384"/>
                  </a:lnTo>
                  <a:lnTo>
                    <a:pt x="2412863" y="349099"/>
                  </a:lnTo>
                  <a:lnTo>
                    <a:pt x="2471494" y="340911"/>
                  </a:lnTo>
                  <a:lnTo>
                    <a:pt x="2529963" y="332821"/>
                  </a:lnTo>
                  <a:lnTo>
                    <a:pt x="2588270" y="324827"/>
                  </a:lnTo>
                  <a:lnTo>
                    <a:pt x="2646415" y="316931"/>
                  </a:lnTo>
                  <a:lnTo>
                    <a:pt x="2704398" y="309131"/>
                  </a:lnTo>
                  <a:lnTo>
                    <a:pt x="2762220" y="301429"/>
                  </a:lnTo>
                  <a:lnTo>
                    <a:pt x="2819879" y="293824"/>
                  </a:lnTo>
                  <a:lnTo>
                    <a:pt x="2877377" y="286317"/>
                  </a:lnTo>
                  <a:lnTo>
                    <a:pt x="2934713" y="278906"/>
                  </a:lnTo>
                  <a:lnTo>
                    <a:pt x="2991887" y="271593"/>
                  </a:lnTo>
                  <a:lnTo>
                    <a:pt x="3048899" y="264376"/>
                  </a:lnTo>
                  <a:lnTo>
                    <a:pt x="3105750" y="257257"/>
                  </a:lnTo>
                  <a:lnTo>
                    <a:pt x="3162438" y="250235"/>
                  </a:lnTo>
                  <a:lnTo>
                    <a:pt x="3218965" y="243311"/>
                  </a:lnTo>
                  <a:lnTo>
                    <a:pt x="3275329" y="236483"/>
                  </a:lnTo>
                  <a:lnTo>
                    <a:pt x="3331532" y="229753"/>
                  </a:lnTo>
                  <a:lnTo>
                    <a:pt x="3387573" y="223119"/>
                  </a:lnTo>
                  <a:lnTo>
                    <a:pt x="3443452" y="216583"/>
                  </a:lnTo>
                  <a:lnTo>
                    <a:pt x="3499169" y="210144"/>
                  </a:lnTo>
                  <a:lnTo>
                    <a:pt x="3554725" y="203803"/>
                  </a:lnTo>
                  <a:lnTo>
                    <a:pt x="3610118" y="197558"/>
                  </a:lnTo>
                  <a:lnTo>
                    <a:pt x="3665350" y="191410"/>
                  </a:lnTo>
                  <a:lnTo>
                    <a:pt x="3720419" y="185360"/>
                  </a:lnTo>
                  <a:lnTo>
                    <a:pt x="3775327" y="179407"/>
                  </a:lnTo>
                  <a:lnTo>
                    <a:pt x="3830073" y="173551"/>
                  </a:lnTo>
                  <a:lnTo>
                    <a:pt x="3884657" y="167792"/>
                  </a:lnTo>
                  <a:lnTo>
                    <a:pt x="3939079" y="162131"/>
                  </a:lnTo>
                  <a:lnTo>
                    <a:pt x="3993340" y="156566"/>
                  </a:lnTo>
                  <a:lnTo>
                    <a:pt x="4047438" y="151099"/>
                  </a:lnTo>
                  <a:lnTo>
                    <a:pt x="4101375" y="145729"/>
                  </a:lnTo>
                  <a:lnTo>
                    <a:pt x="4155150" y="140456"/>
                  </a:lnTo>
                  <a:lnTo>
                    <a:pt x="4208763" y="135280"/>
                  </a:lnTo>
                  <a:lnTo>
                    <a:pt x="4262214" y="130201"/>
                  </a:lnTo>
                  <a:lnTo>
                    <a:pt x="4315503" y="125220"/>
                  </a:lnTo>
                  <a:lnTo>
                    <a:pt x="4368630" y="120335"/>
                  </a:lnTo>
                  <a:lnTo>
                    <a:pt x="4421595" y="115548"/>
                  </a:lnTo>
                  <a:lnTo>
                    <a:pt x="4474399" y="110858"/>
                  </a:lnTo>
                  <a:lnTo>
                    <a:pt x="4527041" y="106265"/>
                  </a:lnTo>
                  <a:lnTo>
                    <a:pt x="4579520" y="101769"/>
                  </a:lnTo>
                  <a:lnTo>
                    <a:pt x="4631838" y="97371"/>
                  </a:lnTo>
                  <a:lnTo>
                    <a:pt x="4683994" y="93069"/>
                  </a:lnTo>
                  <a:lnTo>
                    <a:pt x="4735988" y="88865"/>
                  </a:lnTo>
                  <a:lnTo>
                    <a:pt x="4787821" y="84758"/>
                  </a:lnTo>
                  <a:lnTo>
                    <a:pt x="4839491" y="80748"/>
                  </a:lnTo>
                  <a:lnTo>
                    <a:pt x="4891000" y="76836"/>
                  </a:lnTo>
                  <a:lnTo>
                    <a:pt x="4942346" y="73020"/>
                  </a:lnTo>
                  <a:lnTo>
                    <a:pt x="4993531" y="69302"/>
                  </a:lnTo>
                  <a:lnTo>
                    <a:pt x="5044554" y="65680"/>
                  </a:lnTo>
                  <a:lnTo>
                    <a:pt x="5095415" y="62156"/>
                  </a:lnTo>
                  <a:lnTo>
                    <a:pt x="5146114" y="58729"/>
                  </a:lnTo>
                  <a:lnTo>
                    <a:pt x="5196652" y="55400"/>
                  </a:lnTo>
                  <a:lnTo>
                    <a:pt x="5247027" y="52167"/>
                  </a:lnTo>
                  <a:lnTo>
                    <a:pt x="5297241" y="49032"/>
                  </a:lnTo>
                  <a:lnTo>
                    <a:pt x="5347293" y="45993"/>
                  </a:lnTo>
                  <a:lnTo>
                    <a:pt x="5397182" y="43052"/>
                  </a:lnTo>
                  <a:lnTo>
                    <a:pt x="5446910" y="40208"/>
                  </a:lnTo>
                  <a:lnTo>
                    <a:pt x="5496476" y="37462"/>
                  </a:lnTo>
                  <a:lnTo>
                    <a:pt x="5545881" y="34812"/>
                  </a:lnTo>
                  <a:lnTo>
                    <a:pt x="5595123" y="32259"/>
                  </a:lnTo>
                  <a:lnTo>
                    <a:pt x="5644204" y="29804"/>
                  </a:lnTo>
                  <a:lnTo>
                    <a:pt x="5693122" y="27446"/>
                  </a:lnTo>
                  <a:lnTo>
                    <a:pt x="5741879" y="25185"/>
                  </a:lnTo>
                  <a:lnTo>
                    <a:pt x="5790474" y="23021"/>
                  </a:lnTo>
                  <a:lnTo>
                    <a:pt x="5838907" y="20955"/>
                  </a:lnTo>
                  <a:lnTo>
                    <a:pt x="5887178" y="18985"/>
                  </a:lnTo>
                  <a:lnTo>
                    <a:pt x="5935287" y="17113"/>
                  </a:lnTo>
                  <a:lnTo>
                    <a:pt x="5983235" y="15338"/>
                  </a:lnTo>
                  <a:lnTo>
                    <a:pt x="6031020" y="13660"/>
                  </a:lnTo>
                  <a:lnTo>
                    <a:pt x="6078644" y="12079"/>
                  </a:lnTo>
                  <a:lnTo>
                    <a:pt x="6126106" y="10595"/>
                  </a:lnTo>
                  <a:lnTo>
                    <a:pt x="6173406" y="9209"/>
                  </a:lnTo>
                  <a:lnTo>
                    <a:pt x="6220544" y="7919"/>
                  </a:lnTo>
                  <a:lnTo>
                    <a:pt x="6267520" y="6727"/>
                  </a:lnTo>
                  <a:lnTo>
                    <a:pt x="6314334" y="5632"/>
                  </a:lnTo>
                  <a:lnTo>
                    <a:pt x="6360987" y="4634"/>
                  </a:lnTo>
                  <a:lnTo>
                    <a:pt x="6407477" y="3733"/>
                  </a:lnTo>
                  <a:lnTo>
                    <a:pt x="6453806" y="2930"/>
                  </a:lnTo>
                  <a:lnTo>
                    <a:pt x="6499973" y="2224"/>
                  </a:lnTo>
                  <a:lnTo>
                    <a:pt x="6545978" y="1614"/>
                  </a:lnTo>
                  <a:lnTo>
                    <a:pt x="6591821" y="1102"/>
                  </a:lnTo>
                  <a:lnTo>
                    <a:pt x="6637502" y="687"/>
                  </a:lnTo>
                  <a:lnTo>
                    <a:pt x="6683021" y="370"/>
                  </a:lnTo>
                  <a:lnTo>
                    <a:pt x="6728379" y="149"/>
                  </a:lnTo>
                  <a:lnTo>
                    <a:pt x="6773574" y="26"/>
                  </a:lnTo>
                  <a:lnTo>
                    <a:pt x="6818608" y="0"/>
                  </a:lnTo>
                  <a:lnTo>
                    <a:pt x="6863480" y="70"/>
                  </a:lnTo>
                  <a:lnTo>
                    <a:pt x="6908190" y="239"/>
                  </a:lnTo>
                  <a:lnTo>
                    <a:pt x="6952738" y="504"/>
                  </a:lnTo>
                  <a:lnTo>
                    <a:pt x="6997124" y="866"/>
                  </a:lnTo>
                  <a:lnTo>
                    <a:pt x="7041348" y="1326"/>
                  </a:lnTo>
                  <a:lnTo>
                    <a:pt x="7085411" y="1882"/>
                  </a:lnTo>
                  <a:lnTo>
                    <a:pt x="7129312" y="2536"/>
                  </a:lnTo>
                  <a:lnTo>
                    <a:pt x="7173050" y="3287"/>
                  </a:lnTo>
                  <a:lnTo>
                    <a:pt x="7216627" y="4136"/>
                  </a:lnTo>
                  <a:lnTo>
                    <a:pt x="7260042" y="5081"/>
                  </a:lnTo>
                  <a:lnTo>
                    <a:pt x="7303295" y="6124"/>
                  </a:lnTo>
                  <a:lnTo>
                    <a:pt x="7346387" y="7263"/>
                  </a:lnTo>
                  <a:lnTo>
                    <a:pt x="7389316" y="8500"/>
                  </a:lnTo>
                  <a:lnTo>
                    <a:pt x="7432084" y="9834"/>
                  </a:lnTo>
                  <a:lnTo>
                    <a:pt x="7474689" y="11265"/>
                  </a:lnTo>
                  <a:lnTo>
                    <a:pt x="7517133" y="12794"/>
                  </a:lnTo>
                  <a:lnTo>
                    <a:pt x="7559415" y="14419"/>
                  </a:lnTo>
                  <a:lnTo>
                    <a:pt x="7601535" y="16142"/>
                  </a:lnTo>
                  <a:lnTo>
                    <a:pt x="7643493" y="17962"/>
                  </a:lnTo>
                  <a:lnTo>
                    <a:pt x="7685290" y="19879"/>
                  </a:lnTo>
                  <a:lnTo>
                    <a:pt x="7726924" y="21893"/>
                  </a:lnTo>
                  <a:lnTo>
                    <a:pt x="7768397" y="24004"/>
                  </a:lnTo>
                  <a:lnTo>
                    <a:pt x="7809707" y="26213"/>
                  </a:lnTo>
                  <a:lnTo>
                    <a:pt x="7850856" y="28519"/>
                  </a:lnTo>
                  <a:lnTo>
                    <a:pt x="7891843" y="30921"/>
                  </a:lnTo>
                  <a:lnTo>
                    <a:pt x="7932668" y="33421"/>
                  </a:lnTo>
                  <a:lnTo>
                    <a:pt x="7973331" y="36018"/>
                  </a:lnTo>
                  <a:lnTo>
                    <a:pt x="8013833" y="38713"/>
                  </a:lnTo>
                  <a:lnTo>
                    <a:pt x="8054172" y="41504"/>
                  </a:lnTo>
                  <a:lnTo>
                    <a:pt x="8094350" y="44393"/>
                  </a:lnTo>
                  <a:lnTo>
                    <a:pt x="8134365" y="47379"/>
                  </a:lnTo>
                  <a:lnTo>
                    <a:pt x="8174219" y="50462"/>
                  </a:lnTo>
                  <a:lnTo>
                    <a:pt x="8213911" y="53642"/>
                  </a:lnTo>
                  <a:lnTo>
                    <a:pt x="8253441" y="56919"/>
                  </a:lnTo>
                  <a:lnTo>
                    <a:pt x="8292810" y="60293"/>
                  </a:lnTo>
                  <a:lnTo>
                    <a:pt x="8332016" y="63765"/>
                  </a:lnTo>
                  <a:lnTo>
                    <a:pt x="8371060" y="67334"/>
                  </a:lnTo>
                  <a:lnTo>
                    <a:pt x="8409943" y="71000"/>
                  </a:lnTo>
                  <a:lnTo>
                    <a:pt x="8448664" y="74763"/>
                  </a:lnTo>
                  <a:lnTo>
                    <a:pt x="8487223" y="78623"/>
                  </a:lnTo>
                  <a:lnTo>
                    <a:pt x="8525620" y="82581"/>
                  </a:lnTo>
                  <a:lnTo>
                    <a:pt x="8563855" y="86635"/>
                  </a:lnTo>
                  <a:lnTo>
                    <a:pt x="8601928" y="90787"/>
                  </a:lnTo>
                  <a:lnTo>
                    <a:pt x="8639840" y="95036"/>
                  </a:lnTo>
                  <a:lnTo>
                    <a:pt x="8715177" y="103825"/>
                  </a:lnTo>
                  <a:lnTo>
                    <a:pt x="8789867" y="113003"/>
                  </a:lnTo>
                  <a:lnTo>
                    <a:pt x="8863909" y="122570"/>
                  </a:lnTo>
                  <a:lnTo>
                    <a:pt x="8937304" y="132525"/>
                  </a:lnTo>
                  <a:lnTo>
                    <a:pt x="9010051" y="142869"/>
                  </a:lnTo>
                  <a:lnTo>
                    <a:pt x="9082151" y="153601"/>
                  </a:lnTo>
                  <a:lnTo>
                    <a:pt x="9153603" y="164722"/>
                  </a:lnTo>
                  <a:lnTo>
                    <a:pt x="9189086" y="170429"/>
                  </a:lnTo>
                  <a:lnTo>
                    <a:pt x="9209626" y="173947"/>
                  </a:lnTo>
                </a:path>
              </a:pathLst>
            </a:custGeom>
            <a:ln w="41883">
              <a:solidFill>
                <a:srgbClr val="808785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577608" y="8876787"/>
              <a:ext cx="188595" cy="173990"/>
            </a:xfrm>
            <a:custGeom>
              <a:avLst/>
              <a:gdLst/>
              <a:ahLst/>
              <a:cxnLst/>
              <a:rect l="l" t="t" r="r" b="b"/>
              <a:pathLst>
                <a:path w="188594" h="173990">
                  <a:moveTo>
                    <a:pt x="29695" y="0"/>
                  </a:moveTo>
                  <a:lnTo>
                    <a:pt x="0" y="173385"/>
                  </a:lnTo>
                  <a:lnTo>
                    <a:pt x="188235" y="116392"/>
                  </a:lnTo>
                  <a:lnTo>
                    <a:pt x="29695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619005" y="10363695"/>
              <a:ext cx="6054090" cy="686435"/>
            </a:xfrm>
            <a:custGeom>
              <a:avLst/>
              <a:gdLst/>
              <a:ahLst/>
              <a:cxnLst/>
              <a:rect l="l" t="t" r="r" b="b"/>
              <a:pathLst>
                <a:path w="6054090" h="686434">
                  <a:moveTo>
                    <a:pt x="0" y="0"/>
                  </a:moveTo>
                  <a:lnTo>
                    <a:pt x="66621" y="19967"/>
                  </a:lnTo>
                  <a:lnTo>
                    <a:pt x="132947" y="39640"/>
                  </a:lnTo>
                  <a:lnTo>
                    <a:pt x="198978" y="59018"/>
                  </a:lnTo>
                  <a:lnTo>
                    <a:pt x="264712" y="78101"/>
                  </a:lnTo>
                  <a:lnTo>
                    <a:pt x="330151" y="96889"/>
                  </a:lnTo>
                  <a:lnTo>
                    <a:pt x="395294" y="115382"/>
                  </a:lnTo>
                  <a:lnTo>
                    <a:pt x="460141" y="133580"/>
                  </a:lnTo>
                  <a:lnTo>
                    <a:pt x="524693" y="151483"/>
                  </a:lnTo>
                  <a:lnTo>
                    <a:pt x="588949" y="169091"/>
                  </a:lnTo>
                  <a:lnTo>
                    <a:pt x="652909" y="186404"/>
                  </a:lnTo>
                  <a:lnTo>
                    <a:pt x="716573" y="203423"/>
                  </a:lnTo>
                  <a:lnTo>
                    <a:pt x="779942" y="220146"/>
                  </a:lnTo>
                  <a:lnTo>
                    <a:pt x="843015" y="236574"/>
                  </a:lnTo>
                  <a:lnTo>
                    <a:pt x="905792" y="252707"/>
                  </a:lnTo>
                  <a:lnTo>
                    <a:pt x="968273" y="268545"/>
                  </a:lnTo>
                  <a:lnTo>
                    <a:pt x="1030459" y="284089"/>
                  </a:lnTo>
                  <a:lnTo>
                    <a:pt x="1092349" y="299337"/>
                  </a:lnTo>
                  <a:lnTo>
                    <a:pt x="1153943" y="314290"/>
                  </a:lnTo>
                  <a:lnTo>
                    <a:pt x="1215241" y="328949"/>
                  </a:lnTo>
                  <a:lnTo>
                    <a:pt x="1276244" y="343312"/>
                  </a:lnTo>
                  <a:lnTo>
                    <a:pt x="1336951" y="357381"/>
                  </a:lnTo>
                  <a:lnTo>
                    <a:pt x="1397362" y="371154"/>
                  </a:lnTo>
                  <a:lnTo>
                    <a:pt x="1457478" y="384633"/>
                  </a:lnTo>
                  <a:lnTo>
                    <a:pt x="1517297" y="397816"/>
                  </a:lnTo>
                  <a:lnTo>
                    <a:pt x="1576821" y="410705"/>
                  </a:lnTo>
                  <a:lnTo>
                    <a:pt x="1636049" y="423298"/>
                  </a:lnTo>
                  <a:lnTo>
                    <a:pt x="1694982" y="435597"/>
                  </a:lnTo>
                  <a:lnTo>
                    <a:pt x="1753619" y="447600"/>
                  </a:lnTo>
                  <a:lnTo>
                    <a:pt x="1811960" y="459309"/>
                  </a:lnTo>
                  <a:lnTo>
                    <a:pt x="1870005" y="470723"/>
                  </a:lnTo>
                  <a:lnTo>
                    <a:pt x="1927755" y="481841"/>
                  </a:lnTo>
                  <a:lnTo>
                    <a:pt x="1985208" y="492665"/>
                  </a:lnTo>
                  <a:lnTo>
                    <a:pt x="2042366" y="503194"/>
                  </a:lnTo>
                  <a:lnTo>
                    <a:pt x="2099229" y="513428"/>
                  </a:lnTo>
                  <a:lnTo>
                    <a:pt x="2155795" y="523367"/>
                  </a:lnTo>
                  <a:lnTo>
                    <a:pt x="2212066" y="533010"/>
                  </a:lnTo>
                  <a:lnTo>
                    <a:pt x="2268041" y="542359"/>
                  </a:lnTo>
                  <a:lnTo>
                    <a:pt x="2323720" y="551413"/>
                  </a:lnTo>
                  <a:lnTo>
                    <a:pt x="2379104" y="560172"/>
                  </a:lnTo>
                  <a:lnTo>
                    <a:pt x="2434192" y="568636"/>
                  </a:lnTo>
                  <a:lnTo>
                    <a:pt x="2488984" y="576805"/>
                  </a:lnTo>
                  <a:lnTo>
                    <a:pt x="2543480" y="584679"/>
                  </a:lnTo>
                  <a:lnTo>
                    <a:pt x="2597681" y="592258"/>
                  </a:lnTo>
                  <a:lnTo>
                    <a:pt x="2651586" y="599542"/>
                  </a:lnTo>
                  <a:lnTo>
                    <a:pt x="2705195" y="606532"/>
                  </a:lnTo>
                  <a:lnTo>
                    <a:pt x="2758509" y="613226"/>
                  </a:lnTo>
                  <a:lnTo>
                    <a:pt x="2811526" y="619625"/>
                  </a:lnTo>
                  <a:lnTo>
                    <a:pt x="2864248" y="625729"/>
                  </a:lnTo>
                  <a:lnTo>
                    <a:pt x="2916674" y="631538"/>
                  </a:lnTo>
                  <a:lnTo>
                    <a:pt x="2968805" y="637053"/>
                  </a:lnTo>
                  <a:lnTo>
                    <a:pt x="3020640" y="642272"/>
                  </a:lnTo>
                  <a:lnTo>
                    <a:pt x="3072178" y="647196"/>
                  </a:lnTo>
                  <a:lnTo>
                    <a:pt x="3123422" y="651826"/>
                  </a:lnTo>
                  <a:lnTo>
                    <a:pt x="3174369" y="656160"/>
                  </a:lnTo>
                  <a:lnTo>
                    <a:pt x="3225021" y="660199"/>
                  </a:lnTo>
                  <a:lnTo>
                    <a:pt x="3275377" y="663944"/>
                  </a:lnTo>
                  <a:lnTo>
                    <a:pt x="3325437" y="667393"/>
                  </a:lnTo>
                  <a:lnTo>
                    <a:pt x="3375202" y="670548"/>
                  </a:lnTo>
                  <a:lnTo>
                    <a:pt x="3424671" y="673407"/>
                  </a:lnTo>
                  <a:lnTo>
                    <a:pt x="3473844" y="675972"/>
                  </a:lnTo>
                  <a:lnTo>
                    <a:pt x="3522721" y="678241"/>
                  </a:lnTo>
                  <a:lnTo>
                    <a:pt x="3571302" y="680216"/>
                  </a:lnTo>
                  <a:lnTo>
                    <a:pt x="3619588" y="681896"/>
                  </a:lnTo>
                  <a:lnTo>
                    <a:pt x="3667578" y="683280"/>
                  </a:lnTo>
                  <a:lnTo>
                    <a:pt x="3715273" y="684370"/>
                  </a:lnTo>
                  <a:lnTo>
                    <a:pt x="3762671" y="685165"/>
                  </a:lnTo>
                  <a:lnTo>
                    <a:pt x="3809774" y="685664"/>
                  </a:lnTo>
                  <a:lnTo>
                    <a:pt x="3856581" y="685869"/>
                  </a:lnTo>
                  <a:lnTo>
                    <a:pt x="3903093" y="685779"/>
                  </a:lnTo>
                  <a:lnTo>
                    <a:pt x="3949308" y="685394"/>
                  </a:lnTo>
                  <a:lnTo>
                    <a:pt x="3995228" y="684714"/>
                  </a:lnTo>
                  <a:lnTo>
                    <a:pt x="4040852" y="683739"/>
                  </a:lnTo>
                  <a:lnTo>
                    <a:pt x="4086181" y="682469"/>
                  </a:lnTo>
                  <a:lnTo>
                    <a:pt x="4131213" y="680903"/>
                  </a:lnTo>
                  <a:lnTo>
                    <a:pt x="4175950" y="679043"/>
                  </a:lnTo>
                  <a:lnTo>
                    <a:pt x="4220391" y="676888"/>
                  </a:lnTo>
                  <a:lnTo>
                    <a:pt x="4264537" y="674438"/>
                  </a:lnTo>
                  <a:lnTo>
                    <a:pt x="4308387" y="671694"/>
                  </a:lnTo>
                  <a:lnTo>
                    <a:pt x="4351941" y="668654"/>
                  </a:lnTo>
                  <a:lnTo>
                    <a:pt x="4395199" y="665319"/>
                  </a:lnTo>
                  <a:lnTo>
                    <a:pt x="4438161" y="661689"/>
                  </a:lnTo>
                  <a:lnTo>
                    <a:pt x="4480828" y="657764"/>
                  </a:lnTo>
                  <a:lnTo>
                    <a:pt x="4523199" y="653544"/>
                  </a:lnTo>
                  <a:lnTo>
                    <a:pt x="4565274" y="649030"/>
                  </a:lnTo>
                  <a:lnTo>
                    <a:pt x="4607054" y="644220"/>
                  </a:lnTo>
                  <a:lnTo>
                    <a:pt x="4648538" y="639115"/>
                  </a:lnTo>
                  <a:lnTo>
                    <a:pt x="4689726" y="633715"/>
                  </a:lnTo>
                  <a:lnTo>
                    <a:pt x="4730618" y="628021"/>
                  </a:lnTo>
                  <a:lnTo>
                    <a:pt x="4771215" y="622031"/>
                  </a:lnTo>
                  <a:lnTo>
                    <a:pt x="4811515" y="615747"/>
                  </a:lnTo>
                  <a:lnTo>
                    <a:pt x="4851520" y="609167"/>
                  </a:lnTo>
                  <a:lnTo>
                    <a:pt x="4891230" y="602292"/>
                  </a:lnTo>
                  <a:lnTo>
                    <a:pt x="4930643" y="595123"/>
                  </a:lnTo>
                  <a:lnTo>
                    <a:pt x="4969761" y="587659"/>
                  </a:lnTo>
                  <a:lnTo>
                    <a:pt x="5008583" y="579899"/>
                  </a:lnTo>
                  <a:lnTo>
                    <a:pt x="5047110" y="571845"/>
                  </a:lnTo>
                  <a:lnTo>
                    <a:pt x="5085340" y="563495"/>
                  </a:lnTo>
                  <a:lnTo>
                    <a:pt x="5123275" y="554851"/>
                  </a:lnTo>
                  <a:lnTo>
                    <a:pt x="5160914" y="545912"/>
                  </a:lnTo>
                  <a:lnTo>
                    <a:pt x="5198258" y="536677"/>
                  </a:lnTo>
                  <a:lnTo>
                    <a:pt x="5235306" y="527148"/>
                  </a:lnTo>
                  <a:lnTo>
                    <a:pt x="5308514" y="507205"/>
                  </a:lnTo>
                  <a:lnTo>
                    <a:pt x="5380539" y="486081"/>
                  </a:lnTo>
                  <a:lnTo>
                    <a:pt x="5451381" y="463778"/>
                  </a:lnTo>
                  <a:lnTo>
                    <a:pt x="5521040" y="440295"/>
                  </a:lnTo>
                  <a:lnTo>
                    <a:pt x="5589517" y="415632"/>
                  </a:lnTo>
                  <a:lnTo>
                    <a:pt x="5656810" y="389789"/>
                  </a:lnTo>
                  <a:lnTo>
                    <a:pt x="5722920" y="362766"/>
                  </a:lnTo>
                  <a:lnTo>
                    <a:pt x="5787848" y="334563"/>
                  </a:lnTo>
                  <a:lnTo>
                    <a:pt x="5851592" y="305181"/>
                  </a:lnTo>
                  <a:lnTo>
                    <a:pt x="5914154" y="274618"/>
                  </a:lnTo>
                  <a:lnTo>
                    <a:pt x="5975532" y="242876"/>
                  </a:lnTo>
                  <a:lnTo>
                    <a:pt x="6035728" y="209954"/>
                  </a:lnTo>
                  <a:lnTo>
                    <a:pt x="6053693" y="199113"/>
                  </a:lnTo>
                </a:path>
              </a:pathLst>
            </a:custGeom>
            <a:ln w="41883">
              <a:solidFill>
                <a:srgbClr val="808785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609324" y="10482740"/>
              <a:ext cx="196215" cy="166370"/>
            </a:xfrm>
            <a:custGeom>
              <a:avLst/>
              <a:gdLst/>
              <a:ahLst/>
              <a:cxnLst/>
              <a:rect l="l" t="t" r="r" b="b"/>
              <a:pathLst>
                <a:path w="196215" h="166370">
                  <a:moveTo>
                    <a:pt x="196056" y="0"/>
                  </a:moveTo>
                  <a:lnTo>
                    <a:pt x="0" y="15582"/>
                  </a:lnTo>
                  <a:lnTo>
                    <a:pt x="90887" y="166194"/>
                  </a:lnTo>
                  <a:lnTo>
                    <a:pt x="196056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1023" y="9205414"/>
              <a:ext cx="9985164" cy="1528016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3901509" y="3222030"/>
            <a:ext cx="402590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633220" algn="l"/>
              </a:tabLst>
            </a:pPr>
            <a:r>
              <a:rPr sz="3800" spc="120" dirty="0">
                <a:solidFill>
                  <a:srgbClr val="414141"/>
                </a:solidFill>
                <a:latin typeface="PMingLiU"/>
                <a:cs typeface="PMingLiU"/>
              </a:rPr>
              <a:t>log</a:t>
            </a:r>
            <a:r>
              <a:rPr sz="3975" i="1" spc="179" baseline="-19916" dirty="0">
                <a:solidFill>
                  <a:srgbClr val="414141"/>
                </a:solidFill>
                <a:latin typeface="Georgia"/>
                <a:cs typeface="Georgia"/>
              </a:rPr>
              <a:t>a</a:t>
            </a:r>
            <a:r>
              <a:rPr sz="3975" i="1" spc="307" baseline="-19916" dirty="0">
                <a:solidFill>
                  <a:srgbClr val="414141"/>
                </a:solidFill>
                <a:latin typeface="Georgia"/>
                <a:cs typeface="Georgia"/>
              </a:rPr>
              <a:t> </a:t>
            </a:r>
            <a:r>
              <a:rPr sz="3800" i="1" spc="220" dirty="0">
                <a:solidFill>
                  <a:srgbClr val="414141"/>
                </a:solidFill>
                <a:latin typeface="Georgia"/>
                <a:cs typeface="Georgia"/>
              </a:rPr>
              <a:t>x</a:t>
            </a:r>
            <a:r>
              <a:rPr sz="3975" i="1" spc="330" baseline="33542" dirty="0">
                <a:solidFill>
                  <a:srgbClr val="414141"/>
                </a:solidFill>
                <a:latin typeface="Georgia"/>
                <a:cs typeface="Georgia"/>
              </a:rPr>
              <a:t>k</a:t>
            </a:r>
            <a:r>
              <a:rPr sz="3975" i="1" baseline="33542" dirty="0">
                <a:solidFill>
                  <a:srgbClr val="414141"/>
                </a:solidFill>
                <a:latin typeface="Georgia"/>
                <a:cs typeface="Georgia"/>
              </a:rPr>
              <a:t>	</a:t>
            </a:r>
            <a:r>
              <a:rPr sz="3800" spc="944" dirty="0">
                <a:solidFill>
                  <a:srgbClr val="414141"/>
                </a:solidFill>
                <a:latin typeface="PMingLiU"/>
                <a:cs typeface="PMingLiU"/>
              </a:rPr>
              <a:t>=</a:t>
            </a:r>
            <a:r>
              <a:rPr sz="3800" spc="70" dirty="0">
                <a:solidFill>
                  <a:srgbClr val="414141"/>
                </a:solidFill>
                <a:latin typeface="PMingLiU"/>
                <a:cs typeface="PMingLiU"/>
              </a:rPr>
              <a:t> </a:t>
            </a:r>
            <a:r>
              <a:rPr sz="3800" i="1" dirty="0">
                <a:solidFill>
                  <a:srgbClr val="414141"/>
                </a:solidFill>
                <a:latin typeface="Georgia"/>
                <a:cs typeface="Georgia"/>
              </a:rPr>
              <a:t>k</a:t>
            </a:r>
            <a:r>
              <a:rPr sz="3800" i="1" spc="50" dirty="0">
                <a:solidFill>
                  <a:srgbClr val="414141"/>
                </a:solidFill>
                <a:latin typeface="Georgia"/>
                <a:cs typeface="Georgia"/>
              </a:rPr>
              <a:t> </a:t>
            </a:r>
            <a:r>
              <a:rPr sz="3800" i="1" dirty="0">
                <a:solidFill>
                  <a:srgbClr val="414141"/>
                </a:solidFill>
                <a:latin typeface="Georgia"/>
                <a:cs typeface="Georgia"/>
              </a:rPr>
              <a:t>·</a:t>
            </a:r>
            <a:r>
              <a:rPr sz="3800" i="1" spc="-65" dirty="0">
                <a:solidFill>
                  <a:srgbClr val="414141"/>
                </a:solidFill>
                <a:latin typeface="Georgia"/>
                <a:cs typeface="Georgia"/>
              </a:rPr>
              <a:t> </a:t>
            </a:r>
            <a:r>
              <a:rPr sz="3800" spc="120" dirty="0">
                <a:solidFill>
                  <a:srgbClr val="414141"/>
                </a:solidFill>
                <a:latin typeface="PMingLiU"/>
                <a:cs typeface="PMingLiU"/>
              </a:rPr>
              <a:t>log</a:t>
            </a:r>
            <a:r>
              <a:rPr sz="3975" i="1" spc="179" baseline="-19916" dirty="0">
                <a:solidFill>
                  <a:srgbClr val="414141"/>
                </a:solidFill>
                <a:latin typeface="Georgia"/>
                <a:cs typeface="Georgia"/>
              </a:rPr>
              <a:t>a</a:t>
            </a:r>
            <a:r>
              <a:rPr sz="3975" i="1" spc="277" baseline="-19916" dirty="0">
                <a:solidFill>
                  <a:srgbClr val="414141"/>
                </a:solidFill>
                <a:latin typeface="Georgia"/>
                <a:cs typeface="Georgia"/>
              </a:rPr>
              <a:t> </a:t>
            </a:r>
            <a:r>
              <a:rPr sz="3800" i="1" spc="215" dirty="0">
                <a:solidFill>
                  <a:srgbClr val="414141"/>
                </a:solidFill>
                <a:latin typeface="Georgia"/>
                <a:cs typeface="Georgia"/>
              </a:rPr>
              <a:t>x</a:t>
            </a:r>
            <a:endParaRPr sz="3800">
              <a:latin typeface="Georgia"/>
              <a:cs typeface="Georgi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811443" y="4833748"/>
            <a:ext cx="222885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i="1" spc="-175" dirty="0">
                <a:solidFill>
                  <a:srgbClr val="414141"/>
                </a:solidFill>
                <a:latin typeface="Trebuchet MS"/>
                <a:cs typeface="Trebuchet MS"/>
              </a:rPr>
              <a:t>b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086324" y="4528083"/>
            <a:ext cx="1982470" cy="699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56640" algn="l"/>
              </a:tabLst>
            </a:pPr>
            <a:r>
              <a:rPr sz="4400" spc="80" dirty="0">
                <a:solidFill>
                  <a:srgbClr val="414141"/>
                </a:solidFill>
                <a:latin typeface="PMingLiU"/>
                <a:cs typeface="PMingLiU"/>
              </a:rPr>
              <a:t>log</a:t>
            </a:r>
            <a:r>
              <a:rPr sz="4400" dirty="0">
                <a:solidFill>
                  <a:srgbClr val="414141"/>
                </a:solidFill>
                <a:latin typeface="PMingLiU"/>
                <a:cs typeface="PMingLiU"/>
              </a:rPr>
              <a:t>	</a:t>
            </a:r>
            <a:r>
              <a:rPr sz="4400" i="1" spc="305" dirty="0">
                <a:solidFill>
                  <a:srgbClr val="414141"/>
                </a:solidFill>
                <a:latin typeface="Palatino Linotype"/>
                <a:cs typeface="Palatino Linotype"/>
              </a:rPr>
              <a:t>x</a:t>
            </a:r>
            <a:r>
              <a:rPr sz="4400" i="1" spc="1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400" spc="1045" dirty="0">
                <a:solidFill>
                  <a:srgbClr val="414141"/>
                </a:solidFill>
                <a:latin typeface="PMingLiU"/>
                <a:cs typeface="PMingLiU"/>
              </a:rPr>
              <a:t>=</a:t>
            </a:r>
            <a:endParaRPr sz="4400">
              <a:latin typeface="PMingLiU"/>
              <a:cs typeface="PMingLiU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6992204" y="4453976"/>
            <a:ext cx="26416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i="1" spc="310" dirty="0">
                <a:solidFill>
                  <a:srgbClr val="414141"/>
                </a:solidFill>
                <a:latin typeface="Trebuchet MS"/>
                <a:cs typeface="Trebuchet MS"/>
              </a:rPr>
              <a:t>k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267143" y="4148310"/>
            <a:ext cx="1440815" cy="699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07440" algn="l"/>
              </a:tabLst>
            </a:pPr>
            <a:r>
              <a:rPr sz="4400" spc="80" dirty="0">
                <a:solidFill>
                  <a:srgbClr val="414141"/>
                </a:solidFill>
                <a:latin typeface="PMingLiU"/>
                <a:cs typeface="PMingLiU"/>
              </a:rPr>
              <a:t>log</a:t>
            </a:r>
            <a:r>
              <a:rPr sz="4400" dirty="0">
                <a:solidFill>
                  <a:srgbClr val="414141"/>
                </a:solidFill>
                <a:latin typeface="PMingLiU"/>
                <a:cs typeface="PMingLiU"/>
              </a:rPr>
              <a:t>	</a:t>
            </a:r>
            <a:r>
              <a:rPr sz="4400" i="1" spc="254" dirty="0">
                <a:solidFill>
                  <a:srgbClr val="414141"/>
                </a:solidFill>
                <a:latin typeface="Palatino Linotype"/>
                <a:cs typeface="Palatino Linotype"/>
              </a:rPr>
              <a:t>x</a:t>
            </a:r>
            <a:endParaRPr sz="4400">
              <a:latin typeface="Palatino Linotype"/>
              <a:cs typeface="Palatino Linotype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6279840" y="4961828"/>
            <a:ext cx="1416050" cy="0"/>
          </a:xfrm>
          <a:custGeom>
            <a:avLst/>
            <a:gdLst/>
            <a:ahLst/>
            <a:cxnLst/>
            <a:rect l="l" t="t" r="r" b="b"/>
            <a:pathLst>
              <a:path w="1416050">
                <a:moveTo>
                  <a:pt x="0" y="0"/>
                </a:moveTo>
                <a:lnTo>
                  <a:pt x="1415694" y="0"/>
                </a:lnTo>
              </a:path>
            </a:pathLst>
          </a:custGeom>
          <a:ln w="22425">
            <a:solidFill>
              <a:srgbClr val="41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6281693" y="4913151"/>
            <a:ext cx="1412240" cy="699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4400" spc="170" dirty="0">
                <a:solidFill>
                  <a:srgbClr val="414141"/>
                </a:solidFill>
                <a:latin typeface="PMingLiU"/>
                <a:cs typeface="PMingLiU"/>
              </a:rPr>
              <a:t>log</a:t>
            </a:r>
            <a:r>
              <a:rPr sz="4650" i="1" spc="254" baseline="-19713" dirty="0">
                <a:solidFill>
                  <a:srgbClr val="414141"/>
                </a:solidFill>
                <a:latin typeface="Trebuchet MS"/>
                <a:cs typeface="Trebuchet MS"/>
              </a:rPr>
              <a:t>k</a:t>
            </a:r>
            <a:r>
              <a:rPr sz="4650" i="1" spc="150" baseline="-19713" dirty="0">
                <a:solidFill>
                  <a:srgbClr val="414141"/>
                </a:solidFill>
                <a:latin typeface="Trebuchet MS"/>
                <a:cs typeface="Trebuchet MS"/>
              </a:rPr>
              <a:t> </a:t>
            </a:r>
            <a:r>
              <a:rPr sz="4400" i="1" spc="-50" dirty="0">
                <a:solidFill>
                  <a:srgbClr val="414141"/>
                </a:solidFill>
                <a:latin typeface="Palatino Linotype"/>
                <a:cs typeface="Palatino Linotype"/>
              </a:rPr>
              <a:t>b</a:t>
            </a:r>
            <a:endParaRPr sz="4400">
              <a:latin typeface="Palatino Linotype"/>
              <a:cs typeface="Palatino Linotype"/>
            </a:endParaRPr>
          </a:p>
        </p:txBody>
      </p:sp>
      <p:pic>
        <p:nvPicPr>
          <p:cNvPr id="7170" name="Picture 2" descr="Rupert Grint Was Wrong About 'Harry Potter and the Cursed Child'">
            <a:extLst>
              <a:ext uri="{FF2B5EF4-FFF2-40B4-BE49-F238E27FC236}">
                <a16:creationId xmlns:a16="http://schemas.microsoft.com/office/drawing/2014/main" id="{6534EE6E-AEAF-3BC8-540C-B1E56D19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764" y="6645275"/>
            <a:ext cx="5133591" cy="385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92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987232"/>
              </p:ext>
            </p:extLst>
          </p:nvPr>
        </p:nvGraphicFramePr>
        <p:xfrm>
          <a:off x="1984232" y="2015645"/>
          <a:ext cx="16127093" cy="807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4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901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Set</a:t>
                      </a:r>
                      <a:r>
                        <a:rPr sz="4100" b="1" spc="-6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b="1" spc="-1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</a:t>
                      </a:r>
                      <a:r>
                        <a:rPr sz="4100" b="1" spc="-6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simboli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b="1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Cardinalità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b="1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Entropia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01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-12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Numeri</a:t>
                      </a:r>
                      <a:r>
                        <a:rPr sz="4100" spc="-36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1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(0-</a:t>
                      </a:r>
                      <a:r>
                        <a:rPr sz="4100" spc="8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9)</a:t>
                      </a:r>
                      <a:endParaRPr sz="4100" dirty="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-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5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3.332</a:t>
                      </a:r>
                      <a:r>
                        <a:rPr sz="4100" spc="-38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bit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01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-9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Esadecimale</a:t>
                      </a:r>
                      <a:r>
                        <a:rPr sz="4100" spc="-35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13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(0-</a:t>
                      </a:r>
                      <a:r>
                        <a:rPr sz="4100" spc="-17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9,</a:t>
                      </a:r>
                      <a:r>
                        <a:rPr sz="4100" spc="-56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19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A-</a:t>
                      </a:r>
                      <a:r>
                        <a:rPr sz="4100" spc="-9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F)</a:t>
                      </a:r>
                      <a:endParaRPr sz="4100" dirty="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-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16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32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4100" spc="-39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8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bit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901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-16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Alfabeto</a:t>
                      </a:r>
                      <a:r>
                        <a:rPr sz="4100" spc="-33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latino</a:t>
                      </a:r>
                      <a:r>
                        <a:rPr sz="4100" spc="-33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4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(a-</a:t>
                      </a:r>
                      <a:r>
                        <a:rPr sz="4100" spc="-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z)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24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26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-1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4.7</a:t>
                      </a:r>
                      <a:r>
                        <a:rPr sz="4100" spc="-36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8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bit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01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-15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Alfanumerico</a:t>
                      </a:r>
                      <a:r>
                        <a:rPr sz="4100" spc="-31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4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(a-</a:t>
                      </a:r>
                      <a:r>
                        <a:rPr sz="4100" spc="-33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z,</a:t>
                      </a:r>
                      <a:r>
                        <a:rPr sz="4100" spc="-53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29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0-</a:t>
                      </a:r>
                      <a:r>
                        <a:rPr sz="4100" spc="7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9)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29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36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-20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5.17</a:t>
                      </a:r>
                      <a:r>
                        <a:rPr sz="4100" spc="-37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bit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01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-15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Alfanumerico</a:t>
                      </a:r>
                      <a:r>
                        <a:rPr sz="4100" spc="-34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case</a:t>
                      </a:r>
                      <a:r>
                        <a:rPr sz="4100" spc="-33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14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sentive</a:t>
                      </a:r>
                      <a:r>
                        <a:rPr sz="4100" spc="-34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4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(a-</a:t>
                      </a:r>
                      <a:r>
                        <a:rPr sz="4100" spc="-33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z,</a:t>
                      </a:r>
                      <a:r>
                        <a:rPr sz="4100" spc="-55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17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A-</a:t>
                      </a:r>
                      <a:r>
                        <a:rPr sz="4100" spc="-19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Z,</a:t>
                      </a:r>
                      <a:r>
                        <a:rPr sz="4100" spc="-55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29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0-</a:t>
                      </a:r>
                      <a:r>
                        <a:rPr sz="4100" spc="7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9)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25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62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1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5.954</a:t>
                      </a:r>
                      <a:r>
                        <a:rPr sz="4100" spc="-38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bit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901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114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ASCII</a:t>
                      </a:r>
                      <a:r>
                        <a:rPr sz="4100" spc="-34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14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stampabile</a:t>
                      </a:r>
                      <a:r>
                        <a:rPr sz="4100" spc="-33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04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tranne</a:t>
                      </a:r>
                      <a:r>
                        <a:rPr sz="4100" spc="-33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1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spazio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3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94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11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6.555</a:t>
                      </a:r>
                      <a:r>
                        <a:rPr sz="4100" spc="-37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bit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901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-3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Codice</a:t>
                      </a:r>
                      <a:r>
                        <a:rPr sz="4100" spc="-35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18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binario</a:t>
                      </a:r>
                      <a:r>
                        <a:rPr sz="4100" spc="-35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4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(1</a:t>
                      </a:r>
                      <a:r>
                        <a:rPr sz="4100" spc="-35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1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byte)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24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256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4100" spc="30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r>
                        <a:rPr sz="4100" spc="-39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bit</a:t>
                      </a:r>
                      <a:endParaRPr sz="4100" dirty="0">
                        <a:latin typeface="Trebuchet MS"/>
                        <a:cs typeface="Trebuchet MS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130"/>
              </a:spcBef>
            </a:pPr>
            <a:r>
              <a:rPr spc="-190" dirty="0"/>
              <a:t>Entropia</a:t>
            </a:r>
            <a:r>
              <a:rPr spc="-840" dirty="0"/>
              <a:t> </a:t>
            </a:r>
            <a:r>
              <a:rPr spc="-220" dirty="0"/>
              <a:t>per</a:t>
            </a:r>
            <a:r>
              <a:rPr spc="-819" dirty="0"/>
              <a:t> </a:t>
            </a:r>
            <a:r>
              <a:rPr spc="-10" dirty="0"/>
              <a:t>simbolo</a:t>
            </a:r>
            <a:r>
              <a:rPr spc="-819" dirty="0"/>
              <a:t> </a:t>
            </a:r>
            <a:r>
              <a:rPr dirty="0"/>
              <a:t>(</a:t>
            </a:r>
            <a:r>
              <a:rPr sz="8950" b="0" i="1" dirty="0">
                <a:latin typeface="Times New Roman"/>
                <a:cs typeface="Times New Roman"/>
              </a:rPr>
              <a:t>L</a:t>
            </a:r>
            <a:r>
              <a:rPr sz="8950" b="0" i="1" spc="300" dirty="0">
                <a:latin typeface="Times New Roman"/>
                <a:cs typeface="Times New Roman"/>
              </a:rPr>
              <a:t> </a:t>
            </a:r>
            <a:r>
              <a:rPr sz="8950" b="0" spc="1060" dirty="0">
                <a:latin typeface="Times New Roman"/>
                <a:cs typeface="Times New Roman"/>
              </a:rPr>
              <a:t>=</a:t>
            </a:r>
            <a:r>
              <a:rPr sz="8950" b="0" spc="300" dirty="0">
                <a:latin typeface="Times New Roman"/>
                <a:cs typeface="Times New Roman"/>
              </a:rPr>
              <a:t> </a:t>
            </a:r>
            <a:r>
              <a:rPr sz="8950" b="0" spc="-35" dirty="0">
                <a:latin typeface="Times New Roman"/>
                <a:cs typeface="Times New Roman"/>
              </a:rPr>
              <a:t>1</a:t>
            </a:r>
            <a:r>
              <a:rPr spc="-35" dirty="0"/>
              <a:t>)</a:t>
            </a:r>
            <a:endParaRPr sz="89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/>
          <p:nvPr/>
        </p:nvSpPr>
        <p:spPr>
          <a:xfrm>
            <a:off x="1711431" y="3437416"/>
            <a:ext cx="11455400" cy="2444115"/>
          </a:xfrm>
          <a:prstGeom prst="rect">
            <a:avLst/>
          </a:prstGeom>
        </p:spPr>
        <p:txBody>
          <a:bodyPr vert="horz" wrap="square" lIns="0" tIns="494665" rIns="0" bIns="0" rtlCol="0">
            <a:spAutoFit/>
          </a:bodyPr>
          <a:lstStyle/>
          <a:p>
            <a:pPr marL="5227955">
              <a:lnSpc>
                <a:spcPct val="100000"/>
              </a:lnSpc>
              <a:spcBef>
                <a:spcPts val="3895"/>
              </a:spcBef>
            </a:pPr>
            <a:r>
              <a:rPr sz="6600" spc="325" dirty="0">
                <a:solidFill>
                  <a:srgbClr val="535353"/>
                </a:solidFill>
                <a:latin typeface="Trebuchet MS"/>
                <a:cs typeface="Trebuchet MS"/>
              </a:rPr>
              <a:t>P</a:t>
            </a:r>
            <a:r>
              <a:rPr sz="6600" spc="325" dirty="0">
                <a:solidFill>
                  <a:srgbClr val="0096FF"/>
                </a:solidFill>
                <a:latin typeface="Trebuchet MS"/>
                <a:cs typeface="Trebuchet MS"/>
              </a:rPr>
              <a:t>6</a:t>
            </a:r>
            <a:r>
              <a:rPr sz="6600" spc="325" dirty="0">
                <a:solidFill>
                  <a:srgbClr val="535353"/>
                </a:solidFill>
                <a:latin typeface="Trebuchet MS"/>
                <a:cs typeface="Trebuchet MS"/>
              </a:rPr>
              <a:t>zfAm</a:t>
            </a:r>
            <a:r>
              <a:rPr sz="6600" spc="325" dirty="0">
                <a:solidFill>
                  <a:srgbClr val="0096FF"/>
                </a:solidFill>
                <a:latin typeface="Trebuchet MS"/>
                <a:cs typeface="Trebuchet MS"/>
              </a:rPr>
              <a:t>8</a:t>
            </a:r>
            <a:r>
              <a:rPr sz="6600" spc="325" dirty="0">
                <a:solidFill>
                  <a:srgbClr val="941751"/>
                </a:solidFill>
                <a:latin typeface="Trebuchet MS"/>
                <a:cs typeface="Trebuchet MS"/>
              </a:rPr>
              <a:t>@</a:t>
            </a:r>
            <a:r>
              <a:rPr sz="6600" spc="325" dirty="0">
                <a:solidFill>
                  <a:srgbClr val="535353"/>
                </a:solidFill>
                <a:latin typeface="Trebuchet MS"/>
                <a:cs typeface="Trebuchet MS"/>
              </a:rPr>
              <a:t>o</a:t>
            </a:r>
            <a:r>
              <a:rPr sz="6600" spc="325" dirty="0">
                <a:solidFill>
                  <a:srgbClr val="941751"/>
                </a:solidFill>
                <a:latin typeface="Trebuchet MS"/>
                <a:cs typeface="Trebuchet MS"/>
              </a:rPr>
              <a:t>#</a:t>
            </a:r>
            <a:r>
              <a:rPr sz="6600" spc="325" dirty="0">
                <a:solidFill>
                  <a:srgbClr val="535353"/>
                </a:solidFill>
                <a:latin typeface="Trebuchet MS"/>
                <a:cs typeface="Trebuchet MS"/>
              </a:rPr>
              <a:t>e</a:t>
            </a:r>
            <a:r>
              <a:rPr sz="6600" spc="325" dirty="0">
                <a:solidFill>
                  <a:srgbClr val="0096FF"/>
                </a:solidFill>
                <a:latin typeface="Trebuchet MS"/>
                <a:cs typeface="Trebuchet MS"/>
              </a:rPr>
              <a:t>4</a:t>
            </a:r>
            <a:endParaRPr sz="6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4100" spc="-280" dirty="0">
                <a:solidFill>
                  <a:srgbClr val="5E5E5E"/>
                </a:solidFill>
                <a:latin typeface="Trebuchet MS"/>
                <a:cs typeface="Trebuchet MS"/>
              </a:rPr>
              <a:t>L’entropia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04" dirty="0">
                <a:solidFill>
                  <a:srgbClr val="5E5E5E"/>
                </a:solidFill>
                <a:latin typeface="Trebuchet MS"/>
                <a:cs typeface="Trebuchet MS"/>
              </a:rPr>
              <a:t>della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5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Trebuchet MS"/>
                <a:cs typeface="Trebuchet MS"/>
              </a:rPr>
              <a:t>è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65" dirty="0">
                <a:solidFill>
                  <a:srgbClr val="5E5E5E"/>
                </a:solidFill>
                <a:latin typeface="Trebuchet MS"/>
                <a:cs typeface="Trebuchet MS"/>
              </a:rPr>
              <a:t>calcolata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40" dirty="0">
                <a:solidFill>
                  <a:srgbClr val="5E5E5E"/>
                </a:solidFill>
                <a:latin typeface="Trebuchet MS"/>
                <a:cs typeface="Trebuchet MS"/>
              </a:rPr>
              <a:t>con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25" dirty="0">
                <a:solidFill>
                  <a:srgbClr val="5E5E5E"/>
                </a:solidFill>
                <a:latin typeface="Trebuchet MS"/>
                <a:cs typeface="Trebuchet MS"/>
              </a:rPr>
              <a:t>l’equazione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1431" y="1657145"/>
            <a:ext cx="165868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45" dirty="0">
                <a:solidFill>
                  <a:srgbClr val="5E5E5E"/>
                </a:solidFill>
                <a:latin typeface="Trebuchet MS"/>
                <a:cs typeface="Trebuchet MS"/>
              </a:rPr>
              <a:t>Supponiamo</a:t>
            </a:r>
            <a:r>
              <a:rPr sz="4100" spc="-33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3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60" dirty="0">
                <a:solidFill>
                  <a:srgbClr val="5E5E5E"/>
                </a:solidFill>
                <a:latin typeface="Trebuchet MS"/>
                <a:cs typeface="Trebuchet MS"/>
              </a:rPr>
              <a:t>generare</a:t>
            </a:r>
            <a:r>
              <a:rPr sz="4100" spc="-33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30" dirty="0">
                <a:solidFill>
                  <a:srgbClr val="5E5E5E"/>
                </a:solidFill>
                <a:latin typeface="Trebuchet MS"/>
                <a:cs typeface="Trebuchet MS"/>
              </a:rPr>
              <a:t>casualmente</a:t>
            </a:r>
            <a:r>
              <a:rPr sz="4100" spc="-33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29" dirty="0">
                <a:solidFill>
                  <a:srgbClr val="5E5E5E"/>
                </a:solidFill>
                <a:latin typeface="Trebuchet MS"/>
                <a:cs typeface="Trebuchet MS"/>
              </a:rPr>
              <a:t>(ovvero,</a:t>
            </a:r>
            <a:r>
              <a:rPr sz="4100" spc="-5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70" dirty="0">
                <a:solidFill>
                  <a:srgbClr val="5E5E5E"/>
                </a:solidFill>
                <a:latin typeface="Trebuchet MS"/>
                <a:cs typeface="Trebuchet MS"/>
              </a:rPr>
              <a:t>ogni</a:t>
            </a:r>
            <a:r>
              <a:rPr sz="4100" spc="-33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Trebuchet MS"/>
                <a:cs typeface="Trebuchet MS"/>
              </a:rPr>
              <a:t>simbolo</a:t>
            </a:r>
            <a:r>
              <a:rPr sz="4100" spc="-33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Trebuchet MS"/>
                <a:cs typeface="Trebuchet MS"/>
              </a:rPr>
              <a:t>è</a:t>
            </a:r>
            <a:r>
              <a:rPr sz="4100" spc="-33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Trebuchet MS"/>
                <a:cs typeface="Trebuchet MS"/>
              </a:rPr>
              <a:t>equiprobabile)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1431" y="2277216"/>
            <a:ext cx="16226155" cy="14033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35"/>
              </a:spcBef>
              <a:tabLst>
                <a:tab pos="11005185" algn="l"/>
              </a:tabLst>
            </a:pP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una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5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Trebuchet MS"/>
                <a:cs typeface="Trebuchet MS"/>
              </a:rPr>
              <a:t>lunghezza</a:t>
            </a:r>
            <a:r>
              <a:rPr sz="4100" spc="-38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00" i="1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4900" i="1" spc="15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900" spc="580" dirty="0">
                <a:solidFill>
                  <a:srgbClr val="5E5E5E"/>
                </a:solidFill>
                <a:latin typeface="Times New Roman"/>
                <a:cs typeface="Times New Roman"/>
              </a:rPr>
              <a:t>=</a:t>
            </a:r>
            <a:r>
              <a:rPr sz="4900" spc="16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900" spc="-30" dirty="0">
                <a:solidFill>
                  <a:srgbClr val="5E5E5E"/>
                </a:solidFill>
                <a:latin typeface="Times New Roman"/>
                <a:cs typeface="Times New Roman"/>
              </a:rPr>
              <a:t>12</a:t>
            </a:r>
            <a:r>
              <a:rPr sz="4900" spc="-36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100" spc="-40" dirty="0">
                <a:solidFill>
                  <a:srgbClr val="5E5E5E"/>
                </a:solidFill>
                <a:latin typeface="Trebuchet MS"/>
                <a:cs typeface="Trebuchet MS"/>
              </a:rPr>
              <a:t>con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alfabeto</a:t>
            </a:r>
            <a:r>
              <a:rPr sz="4100" dirty="0">
                <a:solidFill>
                  <a:srgbClr val="5E5E5E"/>
                </a:solidFill>
                <a:latin typeface="Trebuchet MS"/>
                <a:cs typeface="Trebuchet MS"/>
              </a:rPr>
              <a:t>	</a:t>
            </a:r>
            <a:r>
              <a:rPr lang="it-IT" sz="4900" spc="130" dirty="0">
                <a:solidFill>
                  <a:srgbClr val="5E5E5E"/>
                </a:solidFill>
                <a:latin typeface="Cambria"/>
                <a:cs typeface="Cambria"/>
              </a:rPr>
              <a:t> I</a:t>
            </a:r>
            <a:r>
              <a:rPr lang="el-GR" sz="1800" spc="-25" dirty="0">
                <a:solidFill>
                  <a:srgbClr val="5E5E5E"/>
                </a:solidFill>
                <a:effectLst/>
                <a:latin typeface="Verdana" panose="020B0604030504040204" pitchFamily="34" charset="0"/>
                <a:cs typeface="Trebuchet MS" panose="020B0603020202020204" pitchFamily="34" charset="0"/>
              </a:rPr>
              <a:t> </a:t>
            </a:r>
            <a:r>
              <a:rPr lang="el-GR" sz="4100" spc="-25" dirty="0">
                <a:solidFill>
                  <a:srgbClr val="5E5E5E"/>
                </a:solidFill>
                <a:effectLst/>
                <a:latin typeface="Verdana" panose="020B0604030504040204" pitchFamily="34" charset="0"/>
                <a:cs typeface="Trebuchet MS" panose="020B0603020202020204" pitchFamily="34" charset="0"/>
              </a:rPr>
              <a:t>Σ</a:t>
            </a:r>
            <a:r>
              <a:rPr lang="el-GR" sz="1800" spc="-25" dirty="0">
                <a:solidFill>
                  <a:srgbClr val="5E5E5E"/>
                </a:solidFill>
                <a:effectLst/>
                <a:latin typeface="Verdana" panose="020B0604030504040204" pitchFamily="34" charset="0"/>
                <a:cs typeface="Trebuchet MS" panose="020B0603020202020204" pitchFamily="34" charset="0"/>
              </a:rPr>
              <a:t> </a:t>
            </a:r>
            <a:r>
              <a:rPr lang="it-IT" sz="4900" spc="130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4900" spc="29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4900" spc="580" dirty="0">
                <a:solidFill>
                  <a:srgbClr val="5E5E5E"/>
                </a:solidFill>
                <a:latin typeface="Times New Roman"/>
                <a:cs typeface="Times New Roman"/>
              </a:rPr>
              <a:t>=</a:t>
            </a:r>
            <a:r>
              <a:rPr sz="4900" spc="15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900" spc="-235" dirty="0">
                <a:solidFill>
                  <a:srgbClr val="5E5E5E"/>
                </a:solidFill>
                <a:latin typeface="Times New Roman"/>
                <a:cs typeface="Times New Roman"/>
              </a:rPr>
              <a:t>94</a:t>
            </a:r>
            <a:r>
              <a:rPr sz="4100" spc="-235" dirty="0">
                <a:solidFill>
                  <a:srgbClr val="5E5E5E"/>
                </a:solidFill>
                <a:latin typeface="Trebuchet MS"/>
                <a:cs typeface="Trebuchet MS"/>
              </a:rPr>
              <a:t>,</a:t>
            </a:r>
            <a:r>
              <a:rPr sz="4100" spc="-58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55" dirty="0">
                <a:solidFill>
                  <a:srgbClr val="5E5E5E"/>
                </a:solidFill>
                <a:latin typeface="Trebuchet MS"/>
                <a:cs typeface="Trebuchet MS"/>
              </a:rPr>
              <a:t>composto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Trebuchet MS"/>
                <a:cs typeface="Trebuchet MS"/>
              </a:rPr>
              <a:t>dai </a:t>
            </a:r>
            <a:r>
              <a:rPr sz="4100" spc="-250" dirty="0">
                <a:solidFill>
                  <a:srgbClr val="5E5E5E"/>
                </a:solidFill>
                <a:latin typeface="Trebuchet MS"/>
                <a:cs typeface="Trebuchet MS"/>
              </a:rPr>
              <a:t>caratteri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114" dirty="0">
                <a:solidFill>
                  <a:srgbClr val="5E5E5E"/>
                </a:solidFill>
                <a:latin typeface="Trebuchet MS"/>
                <a:cs typeface="Trebuchet MS"/>
              </a:rPr>
              <a:t>ASCII</a:t>
            </a:r>
            <a:r>
              <a:rPr sz="4100" spc="-3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Trebuchet MS"/>
                <a:cs typeface="Trebuchet MS"/>
              </a:rPr>
              <a:t>stampabili.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2679700">
              <a:lnSpc>
                <a:spcPct val="100000"/>
              </a:lnSpc>
              <a:spcBef>
                <a:spcPts val="95"/>
              </a:spcBef>
            </a:pPr>
            <a:r>
              <a:rPr dirty="0"/>
              <a:t>Esempio</a:t>
            </a:r>
            <a:r>
              <a:rPr spc="-830" dirty="0"/>
              <a:t> </a:t>
            </a:r>
            <a:r>
              <a:rPr spc="-125" dirty="0"/>
              <a:t>realistico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465509" y="6812115"/>
            <a:ext cx="228028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0" algn="l"/>
              </a:tabLst>
            </a:pPr>
            <a:r>
              <a:rPr sz="3100" spc="-50" dirty="0">
                <a:solidFill>
                  <a:srgbClr val="535353"/>
                </a:solidFill>
                <a:latin typeface="Times New Roman"/>
                <a:cs typeface="Times New Roman"/>
              </a:rPr>
              <a:t>2</a:t>
            </a:r>
            <a:r>
              <a:rPr sz="3100" dirty="0">
                <a:solidFill>
                  <a:srgbClr val="535353"/>
                </a:solidFill>
                <a:latin typeface="Times New Roman"/>
                <a:cs typeface="Times New Roman"/>
              </a:rPr>
              <a:t>	</a:t>
            </a:r>
            <a:r>
              <a:rPr sz="3100" spc="-50" dirty="0">
                <a:solidFill>
                  <a:srgbClr val="535353"/>
                </a:solidFill>
                <a:latin typeface="Times New Roman"/>
                <a:cs typeface="Times New Roman"/>
              </a:rPr>
              <a:t>2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69360" y="6512439"/>
            <a:ext cx="4723765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098040" algn="l"/>
                <a:tab pos="4155440" algn="l"/>
              </a:tabLst>
            </a:pPr>
            <a:r>
              <a:rPr lang="it-IT" sz="4350" spc="-890" dirty="0">
                <a:solidFill>
                  <a:srgbClr val="535353"/>
                </a:solidFill>
                <a:latin typeface="Verdana"/>
                <a:cs typeface="Times New Roman"/>
              </a:rPr>
              <a:t>H   </a:t>
            </a:r>
            <a:r>
              <a:rPr sz="4350" spc="535" dirty="0">
                <a:solidFill>
                  <a:srgbClr val="535353"/>
                </a:solidFill>
                <a:latin typeface="Times New Roman"/>
                <a:cs typeface="Times New Roman"/>
              </a:rPr>
              <a:t>=</a:t>
            </a:r>
            <a:r>
              <a:rPr sz="4350" spc="135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350" spc="-25" dirty="0">
                <a:solidFill>
                  <a:srgbClr val="535353"/>
                </a:solidFill>
                <a:latin typeface="Times New Roman"/>
                <a:cs typeface="Times New Roman"/>
              </a:rPr>
              <a:t>log</a:t>
            </a:r>
            <a:r>
              <a:rPr sz="4350" dirty="0">
                <a:solidFill>
                  <a:srgbClr val="535353"/>
                </a:solidFill>
                <a:latin typeface="Times New Roman"/>
                <a:cs typeface="Times New Roman"/>
              </a:rPr>
              <a:t>	</a:t>
            </a:r>
            <a:r>
              <a:rPr sz="4350" i="1" dirty="0">
                <a:solidFill>
                  <a:srgbClr val="535353"/>
                </a:solidFill>
                <a:latin typeface="Times New Roman"/>
                <a:cs typeface="Times New Roman"/>
              </a:rPr>
              <a:t>K</a:t>
            </a:r>
            <a:r>
              <a:rPr sz="4350" i="1" spc="125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350" spc="535" dirty="0">
                <a:solidFill>
                  <a:srgbClr val="535353"/>
                </a:solidFill>
                <a:latin typeface="Times New Roman"/>
                <a:cs typeface="Times New Roman"/>
              </a:rPr>
              <a:t>=</a:t>
            </a:r>
            <a:r>
              <a:rPr sz="4350" spc="125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350" spc="-25" dirty="0">
                <a:solidFill>
                  <a:srgbClr val="535353"/>
                </a:solidFill>
                <a:latin typeface="Times New Roman"/>
                <a:cs typeface="Times New Roman"/>
              </a:rPr>
              <a:t>log</a:t>
            </a:r>
            <a:r>
              <a:rPr sz="4350" dirty="0">
                <a:solidFill>
                  <a:srgbClr val="535353"/>
                </a:solidFill>
                <a:latin typeface="Times New Roman"/>
                <a:cs typeface="Times New Roman"/>
              </a:rPr>
              <a:t>	</a:t>
            </a:r>
            <a:r>
              <a:rPr sz="4350" spc="-25" dirty="0">
                <a:solidFill>
                  <a:srgbClr val="535353"/>
                </a:solidFill>
                <a:latin typeface="Times New Roman"/>
                <a:cs typeface="Times New Roman"/>
              </a:rPr>
              <a:t>94</a:t>
            </a:r>
            <a:endParaRPr sz="4350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67688" y="6468043"/>
            <a:ext cx="419734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25" dirty="0">
                <a:solidFill>
                  <a:srgbClr val="535353"/>
                </a:solidFill>
                <a:latin typeface="Times New Roman"/>
                <a:cs typeface="Times New Roman"/>
              </a:rPr>
              <a:t>12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07031" y="6812115"/>
            <a:ext cx="22288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solidFill>
                  <a:srgbClr val="535353"/>
                </a:solidFill>
                <a:latin typeface="Times New Roman"/>
                <a:cs typeface="Times New Roman"/>
              </a:rPr>
              <a:t>2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15861" y="6512439"/>
            <a:ext cx="4004945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193290" algn="l"/>
              </a:tabLst>
            </a:pPr>
            <a:r>
              <a:rPr sz="4350" spc="535" dirty="0">
                <a:solidFill>
                  <a:srgbClr val="535353"/>
                </a:solidFill>
                <a:latin typeface="Times New Roman"/>
                <a:cs typeface="Times New Roman"/>
              </a:rPr>
              <a:t>=</a:t>
            </a:r>
            <a:r>
              <a:rPr sz="4350" spc="125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350" dirty="0">
                <a:solidFill>
                  <a:srgbClr val="535353"/>
                </a:solidFill>
                <a:latin typeface="Times New Roman"/>
                <a:cs typeface="Times New Roman"/>
              </a:rPr>
              <a:t>12</a:t>
            </a:r>
            <a:r>
              <a:rPr sz="4350" spc="-36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350" spc="-25" dirty="0">
                <a:solidFill>
                  <a:srgbClr val="535353"/>
                </a:solidFill>
                <a:latin typeface="Times New Roman"/>
                <a:cs typeface="Times New Roman"/>
              </a:rPr>
              <a:t>log</a:t>
            </a:r>
            <a:r>
              <a:rPr sz="4350" dirty="0">
                <a:solidFill>
                  <a:srgbClr val="535353"/>
                </a:solidFill>
                <a:latin typeface="Times New Roman"/>
                <a:cs typeface="Times New Roman"/>
              </a:rPr>
              <a:t>	94</a:t>
            </a:r>
            <a:r>
              <a:rPr sz="4350" spc="125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350" spc="535" dirty="0">
                <a:solidFill>
                  <a:srgbClr val="535353"/>
                </a:solidFill>
                <a:latin typeface="Times New Roman"/>
                <a:cs typeface="Times New Roman"/>
              </a:rPr>
              <a:t>=</a:t>
            </a:r>
            <a:r>
              <a:rPr sz="4350" spc="125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350" spc="-25" dirty="0">
                <a:solidFill>
                  <a:srgbClr val="535353"/>
                </a:solidFill>
                <a:latin typeface="Times New Roman"/>
                <a:cs typeface="Times New Roman"/>
              </a:rPr>
              <a:t>12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78332" y="6121194"/>
            <a:ext cx="1382395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dirty="0">
                <a:solidFill>
                  <a:srgbClr val="535353"/>
                </a:solidFill>
                <a:latin typeface="Times New Roman"/>
                <a:cs typeface="Times New Roman"/>
              </a:rPr>
              <a:t>log</a:t>
            </a:r>
            <a:r>
              <a:rPr sz="4350" spc="-36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350" spc="-25" dirty="0">
                <a:solidFill>
                  <a:srgbClr val="535353"/>
                </a:solidFill>
                <a:latin typeface="Times New Roman"/>
                <a:cs typeface="Times New Roman"/>
              </a:rPr>
              <a:t>94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935541" y="6921379"/>
            <a:ext cx="1468120" cy="36830"/>
          </a:xfrm>
          <a:custGeom>
            <a:avLst/>
            <a:gdLst/>
            <a:ahLst/>
            <a:cxnLst/>
            <a:rect l="l" t="t" r="r" b="b"/>
            <a:pathLst>
              <a:path w="1468120" h="36829">
                <a:moveTo>
                  <a:pt x="1467861" y="0"/>
                </a:moveTo>
                <a:lnTo>
                  <a:pt x="0" y="0"/>
                </a:lnTo>
                <a:lnTo>
                  <a:pt x="0" y="36627"/>
                </a:lnTo>
                <a:lnTo>
                  <a:pt x="1467861" y="36627"/>
                </a:lnTo>
                <a:lnTo>
                  <a:pt x="146786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1117071" y="6928656"/>
            <a:ext cx="1104900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dirty="0">
                <a:solidFill>
                  <a:srgbClr val="535353"/>
                </a:solidFill>
                <a:latin typeface="Times New Roman"/>
                <a:cs typeface="Times New Roman"/>
              </a:rPr>
              <a:t>log</a:t>
            </a:r>
            <a:r>
              <a:rPr sz="4350" spc="-36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350" spc="-50" dirty="0">
                <a:solidFill>
                  <a:srgbClr val="535353"/>
                </a:solidFill>
                <a:latin typeface="Times New Roman"/>
                <a:cs typeface="Times New Roman"/>
              </a:rPr>
              <a:t>2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572599" y="6512439"/>
            <a:ext cx="2867660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535" dirty="0">
                <a:solidFill>
                  <a:srgbClr val="535353"/>
                </a:solidFill>
                <a:latin typeface="Times New Roman"/>
                <a:cs typeface="Times New Roman"/>
              </a:rPr>
              <a:t>=</a:t>
            </a:r>
            <a:r>
              <a:rPr sz="4350" spc="114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350" dirty="0">
                <a:solidFill>
                  <a:srgbClr val="535353"/>
                </a:solidFill>
                <a:latin typeface="Times New Roman"/>
                <a:cs typeface="Times New Roman"/>
              </a:rPr>
              <a:t>78.655</a:t>
            </a:r>
            <a:r>
              <a:rPr sz="4350" spc="13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350" spc="80" dirty="0">
                <a:solidFill>
                  <a:srgbClr val="535353"/>
                </a:solidFill>
                <a:latin typeface="Arial"/>
                <a:cs typeface="Arial"/>
              </a:rPr>
              <a:t>bit</a:t>
            </a:r>
            <a:endParaRPr sz="435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694" y="8232171"/>
            <a:ext cx="11869769" cy="1865055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D75E6183-C8F3-A6DF-F2E2-02BCD39C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429" y="7612881"/>
            <a:ext cx="4593216" cy="28385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Robustezza</a:t>
            </a:r>
            <a:r>
              <a:rPr spc="-815" dirty="0"/>
              <a:t> </a:t>
            </a:r>
            <a:r>
              <a:rPr spc="-240" dirty="0"/>
              <a:t>delle</a:t>
            </a:r>
            <a:r>
              <a:rPr spc="-810" dirty="0"/>
              <a:t> </a:t>
            </a:r>
            <a:r>
              <a:rPr spc="105" dirty="0"/>
              <a:t>password</a:t>
            </a:r>
            <a:r>
              <a:rPr spc="-815" dirty="0"/>
              <a:t> </a:t>
            </a:r>
            <a:r>
              <a:rPr spc="55" dirty="0"/>
              <a:t>*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889903" y="2255192"/>
            <a:ext cx="13843635" cy="884280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1357630">
              <a:lnSpc>
                <a:spcPct val="100000"/>
              </a:lnSpc>
              <a:spcBef>
                <a:spcPts val="114"/>
              </a:spcBef>
            </a:pPr>
            <a:r>
              <a:rPr sz="4600" spc="-229" dirty="0">
                <a:solidFill>
                  <a:srgbClr val="FF2600"/>
                </a:solidFill>
                <a:latin typeface="Trebuchet MS"/>
                <a:cs typeface="Trebuchet MS"/>
              </a:rPr>
              <a:t>molto</a:t>
            </a:r>
            <a:r>
              <a:rPr sz="4600" spc="-395" dirty="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sz="4600" spc="-225" dirty="0">
                <a:solidFill>
                  <a:srgbClr val="FF2600"/>
                </a:solidFill>
                <a:latin typeface="Trebuchet MS"/>
                <a:cs typeface="Trebuchet MS"/>
              </a:rPr>
              <a:t>debole</a:t>
            </a:r>
            <a:r>
              <a:rPr sz="4600" spc="-225" dirty="0">
                <a:solidFill>
                  <a:srgbClr val="5E5E5E"/>
                </a:solidFill>
                <a:latin typeface="Trebuchet MS"/>
                <a:cs typeface="Trebuchet MS"/>
              </a:rPr>
              <a:t>,</a:t>
            </a:r>
            <a:r>
              <a:rPr sz="4600" spc="-63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80" dirty="0">
                <a:solidFill>
                  <a:srgbClr val="5E5E5E"/>
                </a:solidFill>
                <a:latin typeface="Trebuchet MS"/>
                <a:cs typeface="Trebuchet MS"/>
              </a:rPr>
              <a:t>potrebbe</a:t>
            </a:r>
            <a:r>
              <a:rPr sz="4600" spc="-3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70" dirty="0">
                <a:solidFill>
                  <a:srgbClr val="5E5E5E"/>
                </a:solidFill>
                <a:latin typeface="Trebuchet MS"/>
                <a:cs typeface="Trebuchet MS"/>
              </a:rPr>
              <a:t>bastare</a:t>
            </a:r>
            <a:r>
              <a:rPr sz="4600" spc="-3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00" dirty="0">
                <a:solidFill>
                  <a:srgbClr val="5E5E5E"/>
                </a:solidFill>
                <a:latin typeface="Trebuchet MS"/>
                <a:cs typeface="Trebuchet MS"/>
              </a:rPr>
              <a:t>per</a:t>
            </a:r>
            <a:r>
              <a:rPr sz="4600" spc="-39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60" dirty="0">
                <a:solidFill>
                  <a:srgbClr val="5E5E5E"/>
                </a:solidFill>
                <a:latin typeface="Trebuchet MS"/>
                <a:cs typeface="Trebuchet MS"/>
              </a:rPr>
              <a:t>tenere</a:t>
            </a:r>
            <a:r>
              <a:rPr sz="4600" spc="-3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90" dirty="0">
                <a:solidFill>
                  <a:srgbClr val="5E5E5E"/>
                </a:solidFill>
                <a:latin typeface="Trebuchet MS"/>
                <a:cs typeface="Trebuchet MS"/>
              </a:rPr>
              <a:t>lontano</a:t>
            </a:r>
            <a:r>
              <a:rPr sz="4600" spc="-3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420" dirty="0">
                <a:solidFill>
                  <a:srgbClr val="5E5E5E"/>
                </a:solidFill>
                <a:latin typeface="Trebuchet MS"/>
                <a:cs typeface="Trebuchet MS"/>
              </a:rPr>
              <a:t>il </a:t>
            </a:r>
            <a:r>
              <a:rPr sz="4600" spc="-150" dirty="0">
                <a:solidFill>
                  <a:srgbClr val="5E5E5E"/>
                </a:solidFill>
                <a:latin typeface="Trebuchet MS"/>
                <a:cs typeface="Trebuchet MS"/>
              </a:rPr>
              <a:t>vostro</a:t>
            </a:r>
            <a:r>
              <a:rPr sz="4600" spc="-38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300" dirty="0">
                <a:solidFill>
                  <a:srgbClr val="5E5E5E"/>
                </a:solidFill>
                <a:latin typeface="Trebuchet MS"/>
                <a:cs typeface="Trebuchet MS"/>
              </a:rPr>
              <a:t>gatto.</a:t>
            </a:r>
            <a:endParaRPr sz="4600" dirty="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985"/>
              </a:spcBef>
            </a:pPr>
            <a:r>
              <a:rPr sz="4600" spc="-229" dirty="0">
                <a:solidFill>
                  <a:srgbClr val="FF9300"/>
                </a:solidFill>
                <a:latin typeface="Trebuchet MS"/>
                <a:cs typeface="Trebuchet MS"/>
              </a:rPr>
              <a:t>debole</a:t>
            </a:r>
            <a:r>
              <a:rPr sz="4600" spc="-229" dirty="0">
                <a:solidFill>
                  <a:srgbClr val="5E5E5E"/>
                </a:solidFill>
                <a:latin typeface="Trebuchet MS"/>
                <a:cs typeface="Trebuchet MS"/>
              </a:rPr>
              <a:t>,</a:t>
            </a:r>
            <a:r>
              <a:rPr sz="4600" spc="-6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50" dirty="0">
                <a:solidFill>
                  <a:srgbClr val="5E5E5E"/>
                </a:solidFill>
                <a:latin typeface="Trebuchet MS"/>
                <a:cs typeface="Trebuchet MS"/>
              </a:rPr>
              <a:t>tiene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70" dirty="0">
                <a:solidFill>
                  <a:srgbClr val="5E5E5E"/>
                </a:solidFill>
                <a:latin typeface="Trebuchet MS"/>
                <a:cs typeface="Trebuchet MS"/>
              </a:rPr>
              <a:t>alla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90" dirty="0">
                <a:solidFill>
                  <a:srgbClr val="5E5E5E"/>
                </a:solidFill>
                <a:latin typeface="Trebuchet MS"/>
                <a:cs typeface="Trebuchet MS"/>
              </a:rPr>
              <a:t>larga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75" dirty="0">
                <a:solidFill>
                  <a:srgbClr val="5E5E5E"/>
                </a:solidFill>
                <a:latin typeface="Trebuchet MS"/>
                <a:cs typeface="Trebuchet MS"/>
              </a:rPr>
              <a:t>la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90" dirty="0">
                <a:solidFill>
                  <a:srgbClr val="5E5E5E"/>
                </a:solidFill>
                <a:latin typeface="Trebuchet MS"/>
                <a:cs typeface="Trebuchet MS"/>
              </a:rPr>
              <a:t>maggior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50" dirty="0">
                <a:solidFill>
                  <a:srgbClr val="5E5E5E"/>
                </a:solidFill>
                <a:latin typeface="Trebuchet MS"/>
                <a:cs typeface="Trebuchet MS"/>
              </a:rPr>
              <a:t>parte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40" dirty="0">
                <a:solidFill>
                  <a:srgbClr val="5E5E5E"/>
                </a:solidFill>
                <a:latin typeface="Trebuchet MS"/>
                <a:cs typeface="Trebuchet MS"/>
              </a:rPr>
              <a:t>delle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70" dirty="0">
                <a:solidFill>
                  <a:srgbClr val="5E5E5E"/>
                </a:solidFill>
                <a:latin typeface="Trebuchet MS"/>
                <a:cs typeface="Trebuchet MS"/>
              </a:rPr>
              <a:t>persone,</a:t>
            </a:r>
            <a:r>
              <a:rPr sz="4600" spc="-6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5" dirty="0">
                <a:solidFill>
                  <a:srgbClr val="5E5E5E"/>
                </a:solidFill>
                <a:latin typeface="Trebuchet MS"/>
                <a:cs typeface="Trebuchet MS"/>
              </a:rPr>
              <a:t>ma </a:t>
            </a:r>
            <a:r>
              <a:rPr sz="4600" spc="-85" dirty="0">
                <a:solidFill>
                  <a:srgbClr val="5E5E5E"/>
                </a:solidFill>
                <a:latin typeface="Trebuchet MS"/>
                <a:cs typeface="Trebuchet MS"/>
              </a:rPr>
              <a:t>non</a:t>
            </a:r>
            <a:r>
              <a:rPr sz="4600" spc="-39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lang="it-IT" sz="4600" spc="-190" dirty="0">
                <a:solidFill>
                  <a:srgbClr val="5E5E5E"/>
                </a:solidFill>
                <a:latin typeface="Trebuchet MS"/>
                <a:cs typeface="Trebuchet MS"/>
              </a:rPr>
              <a:t>Luigino</a:t>
            </a:r>
            <a:r>
              <a:rPr sz="4600" spc="-190" dirty="0">
                <a:solidFill>
                  <a:srgbClr val="5E5E5E"/>
                </a:solidFill>
                <a:latin typeface="Trebuchet MS"/>
                <a:cs typeface="Trebuchet MS"/>
              </a:rPr>
              <a:t>,</a:t>
            </a:r>
            <a:r>
              <a:rPr sz="4600" spc="-63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60" dirty="0">
                <a:solidFill>
                  <a:srgbClr val="5E5E5E"/>
                </a:solidFill>
                <a:latin typeface="Trebuchet MS"/>
                <a:cs typeface="Trebuchet MS"/>
              </a:rPr>
              <a:t>l’hacker</a:t>
            </a:r>
            <a:r>
              <a:rPr sz="4600" spc="-3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10" dirty="0">
                <a:solidFill>
                  <a:srgbClr val="5E5E5E"/>
                </a:solidFill>
                <a:latin typeface="Trebuchet MS"/>
                <a:cs typeface="Trebuchet MS"/>
              </a:rPr>
              <a:t>del</a:t>
            </a:r>
            <a:r>
              <a:rPr sz="4600" spc="-3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40" dirty="0">
                <a:solidFill>
                  <a:srgbClr val="5E5E5E"/>
                </a:solidFill>
                <a:latin typeface="Trebuchet MS"/>
                <a:cs typeface="Trebuchet MS"/>
              </a:rPr>
              <a:t>piano</a:t>
            </a:r>
            <a:r>
              <a:rPr sz="4600" spc="-39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04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600" spc="-3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5E5E5E"/>
                </a:solidFill>
                <a:latin typeface="Trebuchet MS"/>
                <a:cs typeface="Trebuchet MS"/>
              </a:rPr>
              <a:t>sopra.</a:t>
            </a:r>
            <a:r>
              <a:rPr sz="4600" spc="-63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0" dirty="0">
                <a:solidFill>
                  <a:srgbClr val="5E5E5E"/>
                </a:solidFill>
                <a:latin typeface="Trebuchet MS"/>
                <a:cs typeface="Trebuchet MS"/>
              </a:rPr>
              <a:t>Potete </a:t>
            </a:r>
            <a:r>
              <a:rPr sz="4600" spc="-229" dirty="0">
                <a:solidFill>
                  <a:srgbClr val="5E5E5E"/>
                </a:solidFill>
                <a:latin typeface="Trebuchet MS"/>
                <a:cs typeface="Trebuchet MS"/>
              </a:rPr>
              <a:t>usarla,</a:t>
            </a:r>
            <a:r>
              <a:rPr sz="4600" spc="-6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65" dirty="0">
                <a:solidFill>
                  <a:srgbClr val="5E5E5E"/>
                </a:solidFill>
                <a:latin typeface="Trebuchet MS"/>
                <a:cs typeface="Trebuchet MS"/>
              </a:rPr>
              <a:t>al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40" dirty="0">
                <a:solidFill>
                  <a:srgbClr val="5E5E5E"/>
                </a:solidFill>
                <a:latin typeface="Trebuchet MS"/>
                <a:cs typeface="Trebuchet MS"/>
              </a:rPr>
              <a:t>massimo,</a:t>
            </a:r>
            <a:r>
              <a:rPr sz="4600" spc="-6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75" dirty="0">
                <a:solidFill>
                  <a:srgbClr val="5E5E5E"/>
                </a:solidFill>
                <a:latin typeface="Trebuchet MS"/>
                <a:cs typeface="Trebuchet MS"/>
              </a:rPr>
              <a:t>come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45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04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50" dirty="0">
                <a:solidFill>
                  <a:srgbClr val="5E5E5E"/>
                </a:solidFill>
                <a:latin typeface="Trebuchet MS"/>
                <a:cs typeface="Trebuchet MS"/>
              </a:rPr>
              <a:t>login</a:t>
            </a:r>
            <a:r>
              <a:rPr sz="4600" spc="-4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10" dirty="0">
                <a:solidFill>
                  <a:srgbClr val="5E5E5E"/>
                </a:solidFill>
                <a:latin typeface="Trebuchet MS"/>
                <a:cs typeface="Trebuchet MS"/>
              </a:rPr>
              <a:t>del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5" dirty="0">
                <a:solidFill>
                  <a:srgbClr val="5E5E5E"/>
                </a:solidFill>
                <a:latin typeface="Trebuchet MS"/>
                <a:cs typeface="Trebuchet MS"/>
              </a:rPr>
              <a:t>pc.</a:t>
            </a:r>
            <a:endParaRPr sz="4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4600" spc="-220" dirty="0">
                <a:solidFill>
                  <a:srgbClr val="66BB00"/>
                </a:solidFill>
                <a:latin typeface="Trebuchet MS"/>
                <a:cs typeface="Trebuchet MS"/>
              </a:rPr>
              <a:t>ragionevole</a:t>
            </a:r>
            <a:r>
              <a:rPr sz="4600" spc="-220" dirty="0">
                <a:solidFill>
                  <a:srgbClr val="5E5E5E"/>
                </a:solidFill>
                <a:latin typeface="Trebuchet MS"/>
                <a:cs typeface="Trebuchet MS"/>
              </a:rPr>
              <a:t>,</a:t>
            </a:r>
            <a:r>
              <a:rPr sz="4600" spc="-6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55" dirty="0">
                <a:solidFill>
                  <a:srgbClr val="5E5E5E"/>
                </a:solidFill>
                <a:latin typeface="Trebuchet MS"/>
                <a:cs typeface="Trebuchet MS"/>
              </a:rPr>
              <a:t>si</a:t>
            </a:r>
            <a:r>
              <a:rPr sz="4600" spc="-41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70" dirty="0">
                <a:solidFill>
                  <a:srgbClr val="5E5E5E"/>
                </a:solidFill>
                <a:latin typeface="Trebuchet MS"/>
                <a:cs typeface="Trebuchet MS"/>
              </a:rPr>
              <a:t>può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25" dirty="0">
                <a:solidFill>
                  <a:srgbClr val="5E5E5E"/>
                </a:solidFill>
                <a:latin typeface="Trebuchet MS"/>
                <a:cs typeface="Trebuchet MS"/>
              </a:rPr>
              <a:t>usare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00" dirty="0">
                <a:solidFill>
                  <a:srgbClr val="5E5E5E"/>
                </a:solidFill>
                <a:latin typeface="Trebuchet MS"/>
                <a:cs typeface="Trebuchet MS"/>
              </a:rPr>
              <a:t>per</a:t>
            </a:r>
            <a:r>
              <a:rPr sz="4600" spc="-41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75" dirty="0">
                <a:solidFill>
                  <a:srgbClr val="5E5E5E"/>
                </a:solidFill>
                <a:latin typeface="Trebuchet MS"/>
                <a:cs typeface="Trebuchet MS"/>
              </a:rPr>
              <a:t>la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325" dirty="0">
                <a:solidFill>
                  <a:srgbClr val="5E5E5E"/>
                </a:solidFill>
                <a:latin typeface="Trebuchet MS"/>
                <a:cs typeface="Trebuchet MS"/>
              </a:rPr>
              <a:t>rete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6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4600" spc="-41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40" dirty="0">
                <a:solidFill>
                  <a:srgbClr val="5E5E5E"/>
                </a:solidFill>
                <a:latin typeface="Trebuchet MS"/>
                <a:cs typeface="Trebuchet MS"/>
              </a:rPr>
              <a:t>in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30" dirty="0">
                <a:solidFill>
                  <a:srgbClr val="5E5E5E"/>
                </a:solidFill>
                <a:latin typeface="Trebuchet MS"/>
                <a:cs typeface="Trebuchet MS"/>
              </a:rPr>
              <a:t>azienda.</a:t>
            </a:r>
            <a:endParaRPr sz="4600" dirty="0">
              <a:latin typeface="Trebuchet MS"/>
              <a:cs typeface="Trebuchet MS"/>
            </a:endParaRPr>
          </a:p>
          <a:p>
            <a:pPr marL="12700" marR="1038860">
              <a:lnSpc>
                <a:spcPct val="100000"/>
              </a:lnSpc>
              <a:spcBef>
                <a:spcPts val="1980"/>
              </a:spcBef>
            </a:pPr>
            <a:r>
              <a:rPr sz="4600" spc="-390" dirty="0">
                <a:solidFill>
                  <a:srgbClr val="41C43A"/>
                </a:solidFill>
                <a:latin typeface="Trebuchet MS"/>
                <a:cs typeface="Trebuchet MS"/>
              </a:rPr>
              <a:t>forte</a:t>
            </a:r>
            <a:r>
              <a:rPr sz="4600" spc="-390" dirty="0">
                <a:solidFill>
                  <a:srgbClr val="5E5E5E"/>
                </a:solidFill>
                <a:latin typeface="Trebuchet MS"/>
                <a:cs typeface="Trebuchet MS"/>
              </a:rPr>
              <a:t>,</a:t>
            </a:r>
            <a:r>
              <a:rPr sz="4600" spc="-6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40" dirty="0">
                <a:solidFill>
                  <a:srgbClr val="5E5E5E"/>
                </a:solidFill>
                <a:latin typeface="Trebuchet MS"/>
                <a:cs typeface="Trebuchet MS"/>
              </a:rPr>
              <a:t>potete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55" dirty="0">
                <a:solidFill>
                  <a:srgbClr val="5E5E5E"/>
                </a:solidFill>
                <a:latin typeface="Trebuchet MS"/>
                <a:cs typeface="Trebuchet MS"/>
              </a:rPr>
              <a:t>usarla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00" dirty="0">
                <a:solidFill>
                  <a:srgbClr val="5E5E5E"/>
                </a:solidFill>
                <a:latin typeface="Trebuchet MS"/>
                <a:cs typeface="Trebuchet MS"/>
              </a:rPr>
              <a:t>per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70" dirty="0">
                <a:solidFill>
                  <a:srgbClr val="5E5E5E"/>
                </a:solidFill>
                <a:latin typeface="Trebuchet MS"/>
                <a:cs typeface="Trebuchet MS"/>
              </a:rPr>
              <a:t>proteggere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370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54" dirty="0">
                <a:solidFill>
                  <a:srgbClr val="5E5E5E"/>
                </a:solidFill>
                <a:latin typeface="Trebuchet MS"/>
                <a:cs typeface="Trebuchet MS"/>
              </a:rPr>
              <a:t>milioni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04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00" dirty="0">
                <a:solidFill>
                  <a:srgbClr val="5E5E5E"/>
                </a:solidFill>
                <a:latin typeface="Trebuchet MS"/>
                <a:cs typeface="Trebuchet MS"/>
              </a:rPr>
              <a:t>euro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5" dirty="0">
                <a:solidFill>
                  <a:srgbClr val="5E5E5E"/>
                </a:solidFill>
                <a:latin typeface="Trebuchet MS"/>
                <a:cs typeface="Trebuchet MS"/>
              </a:rPr>
              <a:t>del </a:t>
            </a:r>
            <a:r>
              <a:rPr sz="4600" spc="-150" dirty="0">
                <a:solidFill>
                  <a:srgbClr val="5E5E5E"/>
                </a:solidFill>
                <a:latin typeface="Trebuchet MS"/>
                <a:cs typeface="Trebuchet MS"/>
              </a:rPr>
              <a:t>vostro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35" dirty="0">
                <a:solidFill>
                  <a:srgbClr val="5E5E5E"/>
                </a:solidFill>
                <a:latin typeface="Trebuchet MS"/>
                <a:cs typeface="Trebuchet MS"/>
              </a:rPr>
              <a:t>conto</a:t>
            </a:r>
            <a:r>
              <a:rPr sz="4600" spc="-40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240" dirty="0">
                <a:solidFill>
                  <a:srgbClr val="5E5E5E"/>
                </a:solidFill>
                <a:latin typeface="Trebuchet MS"/>
                <a:cs typeface="Trebuchet MS"/>
              </a:rPr>
              <a:t>in</a:t>
            </a:r>
            <a:r>
              <a:rPr sz="4600" spc="-4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0" dirty="0">
                <a:solidFill>
                  <a:srgbClr val="5E5E5E"/>
                </a:solidFill>
                <a:latin typeface="Trebuchet MS"/>
                <a:cs typeface="Trebuchet MS"/>
              </a:rPr>
              <a:t>banca.</a:t>
            </a:r>
            <a:endParaRPr sz="4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90"/>
              </a:spcBef>
            </a:pPr>
            <a:r>
              <a:rPr sz="4600" spc="-310" dirty="0">
                <a:solidFill>
                  <a:srgbClr val="008F00"/>
                </a:solidFill>
                <a:latin typeface="Trebuchet MS"/>
                <a:cs typeface="Trebuchet MS"/>
              </a:rPr>
              <a:t>overkill</a:t>
            </a:r>
            <a:r>
              <a:rPr sz="4600" spc="-310" dirty="0">
                <a:solidFill>
                  <a:srgbClr val="5E5E5E"/>
                </a:solidFill>
                <a:latin typeface="Trebuchet MS"/>
                <a:cs typeface="Trebuchet MS"/>
              </a:rPr>
              <a:t>,</a:t>
            </a:r>
            <a:r>
              <a:rPr sz="4600" spc="-6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70" dirty="0">
                <a:solidFill>
                  <a:srgbClr val="5E5E5E"/>
                </a:solidFill>
                <a:latin typeface="Trebuchet MS"/>
                <a:cs typeface="Trebuchet MS"/>
              </a:rPr>
              <a:t>manco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85" dirty="0">
                <a:solidFill>
                  <a:srgbClr val="5E5E5E"/>
                </a:solidFill>
                <a:latin typeface="Trebuchet MS"/>
                <a:cs typeface="Trebuchet MS"/>
              </a:rPr>
              <a:t>fossi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660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4600" spc="-50" dirty="0">
                <a:solidFill>
                  <a:srgbClr val="5E5E5E"/>
                </a:solidFill>
                <a:latin typeface="Trebuchet MS"/>
                <a:cs typeface="Trebuchet MS"/>
              </a:rPr>
              <a:t>ony</a:t>
            </a:r>
            <a:r>
              <a:rPr sz="4600" spc="-40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600" spc="-10" dirty="0">
                <a:solidFill>
                  <a:srgbClr val="5E5E5E"/>
                </a:solidFill>
                <a:latin typeface="Trebuchet MS"/>
                <a:cs typeface="Trebuchet MS"/>
              </a:rPr>
              <a:t>Stark.</a:t>
            </a:r>
            <a:endParaRPr sz="4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200" dirty="0">
              <a:latin typeface="Trebuchet MS"/>
              <a:cs typeface="Trebuchet MS"/>
            </a:endParaRPr>
          </a:p>
          <a:p>
            <a:pPr marL="2880995">
              <a:lnSpc>
                <a:spcPct val="100000"/>
              </a:lnSpc>
            </a:pPr>
            <a:r>
              <a:rPr sz="4100" spc="135" dirty="0">
                <a:solidFill>
                  <a:srgbClr val="5E5E5E"/>
                </a:solidFill>
                <a:latin typeface="Trebuchet MS"/>
                <a:cs typeface="Trebuchet MS"/>
              </a:rPr>
              <a:t>*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0" dirty="0">
                <a:solidFill>
                  <a:srgbClr val="5E5E5E"/>
                </a:solidFill>
                <a:latin typeface="Trebuchet MS"/>
                <a:cs typeface="Trebuchet MS"/>
              </a:rPr>
              <a:t>Allo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60" dirty="0">
                <a:solidFill>
                  <a:srgbClr val="5E5E5E"/>
                </a:solidFill>
                <a:latin typeface="Trebuchet MS"/>
                <a:cs typeface="Trebuchet MS"/>
              </a:rPr>
              <a:t>stato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29" dirty="0">
                <a:solidFill>
                  <a:srgbClr val="5E5E5E"/>
                </a:solidFill>
                <a:latin typeface="Trebuchet MS"/>
                <a:cs typeface="Trebuchet MS"/>
              </a:rPr>
              <a:t>attuale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04" dirty="0">
                <a:solidFill>
                  <a:srgbClr val="5E5E5E"/>
                </a:solidFill>
                <a:latin typeface="Trebuchet MS"/>
                <a:cs typeface="Trebuchet MS"/>
              </a:rPr>
              <a:t>della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30" dirty="0">
                <a:solidFill>
                  <a:srgbClr val="5E5E5E"/>
                </a:solidFill>
                <a:latin typeface="Trebuchet MS"/>
                <a:cs typeface="Trebuchet MS"/>
              </a:rPr>
              <a:t>potenza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45" dirty="0">
                <a:solidFill>
                  <a:srgbClr val="5E5E5E"/>
                </a:solidFill>
                <a:latin typeface="Trebuchet MS"/>
                <a:cs typeface="Trebuchet MS"/>
              </a:rPr>
              <a:t>computazionale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6023" y="2700485"/>
            <a:ext cx="2006520" cy="47211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9444" y="4746614"/>
            <a:ext cx="2533098" cy="47211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1344" y="6425763"/>
            <a:ext cx="2551198" cy="47211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6572" y="7736909"/>
            <a:ext cx="2784817" cy="47211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36012" y="9048056"/>
            <a:ext cx="2206530" cy="4721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64"/>
          <p:cNvSpPr txBox="1"/>
          <p:nvPr/>
        </p:nvSpPr>
        <p:spPr>
          <a:xfrm>
            <a:off x="14151130" y="7754544"/>
            <a:ext cx="2315845" cy="8451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5580" marR="5080" indent="-183515">
              <a:lnSpc>
                <a:spcPct val="100000"/>
              </a:lnSpc>
              <a:spcBef>
                <a:spcPts val="120"/>
              </a:spcBef>
            </a:pPr>
            <a:r>
              <a:rPr sz="2450" spc="-185" dirty="0">
                <a:solidFill>
                  <a:srgbClr val="5E5E5E"/>
                </a:solidFill>
                <a:latin typeface="Trebuchet MS"/>
                <a:cs typeface="Trebuchet MS"/>
              </a:rPr>
              <a:t>Tutte</a:t>
            </a:r>
            <a:r>
              <a:rPr sz="2450" spc="-21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60" dirty="0">
                <a:solidFill>
                  <a:srgbClr val="5E5E5E"/>
                </a:solidFill>
                <a:latin typeface="Trebuchet MS"/>
                <a:cs typeface="Trebuchet MS"/>
              </a:rPr>
              <a:t>le</a:t>
            </a:r>
            <a:r>
              <a:rPr sz="2450" spc="-21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5E5E5E"/>
                </a:solidFill>
                <a:latin typeface="Trebuchet MS"/>
                <a:cs typeface="Trebuchet MS"/>
              </a:rPr>
              <a:t>password </a:t>
            </a:r>
            <a:r>
              <a:rPr sz="2450" spc="-10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2450" spc="-204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45" dirty="0">
                <a:solidFill>
                  <a:srgbClr val="5E5E5E"/>
                </a:solidFill>
                <a:latin typeface="Trebuchet MS"/>
                <a:cs typeface="Trebuchet MS"/>
              </a:rPr>
              <a:t>lunghezza</a:t>
            </a:r>
            <a:r>
              <a:rPr sz="2450" spc="-204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900" i="1" spc="-50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371594" y="7774940"/>
            <a:ext cx="2315845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95"/>
              </a:spcBef>
            </a:pPr>
            <a:r>
              <a:rPr sz="2450" spc="-185" dirty="0">
                <a:solidFill>
                  <a:srgbClr val="5E5E5E"/>
                </a:solidFill>
                <a:latin typeface="Trebuchet MS"/>
                <a:cs typeface="Trebuchet MS"/>
              </a:rPr>
              <a:t>Tutte</a:t>
            </a:r>
            <a:r>
              <a:rPr sz="2450" spc="-21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60" dirty="0">
                <a:solidFill>
                  <a:srgbClr val="5E5E5E"/>
                </a:solidFill>
                <a:latin typeface="Trebuchet MS"/>
                <a:cs typeface="Trebuchet MS"/>
              </a:rPr>
              <a:t>le</a:t>
            </a:r>
            <a:r>
              <a:rPr sz="2450" spc="-21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5E5E5E"/>
                </a:solidFill>
                <a:latin typeface="Trebuchet MS"/>
                <a:cs typeface="Trebuchet MS"/>
              </a:rPr>
              <a:t>password </a:t>
            </a:r>
            <a:r>
              <a:rPr sz="2450" spc="-100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2450" spc="-22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5E5E5E"/>
                </a:solidFill>
                <a:latin typeface="Trebuchet MS"/>
                <a:cs typeface="Trebuchet MS"/>
              </a:rPr>
              <a:t>lunghezze </a:t>
            </a:r>
            <a:r>
              <a:rPr sz="2450" spc="-30" dirty="0">
                <a:solidFill>
                  <a:srgbClr val="5E5E5E"/>
                </a:solidFill>
                <a:latin typeface="Trebuchet MS"/>
                <a:cs typeface="Trebuchet MS"/>
              </a:rPr>
              <a:t>intermedie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21075" y="7754544"/>
            <a:ext cx="2315845" cy="8451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20"/>
              </a:spcBef>
            </a:pPr>
            <a:r>
              <a:rPr sz="2450" spc="-185" dirty="0">
                <a:solidFill>
                  <a:srgbClr val="5E5E5E"/>
                </a:solidFill>
                <a:latin typeface="Trebuchet MS"/>
                <a:cs typeface="Trebuchet MS"/>
              </a:rPr>
              <a:t>Tutte</a:t>
            </a:r>
            <a:r>
              <a:rPr sz="2450" spc="-21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60" dirty="0">
                <a:solidFill>
                  <a:srgbClr val="5E5E5E"/>
                </a:solidFill>
                <a:latin typeface="Trebuchet MS"/>
                <a:cs typeface="Trebuchet MS"/>
              </a:rPr>
              <a:t>le</a:t>
            </a:r>
            <a:r>
              <a:rPr sz="2450" spc="-21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5E5E5E"/>
                </a:solidFill>
                <a:latin typeface="Trebuchet MS"/>
                <a:cs typeface="Trebuchet MS"/>
              </a:rPr>
              <a:t>password </a:t>
            </a:r>
            <a:r>
              <a:rPr sz="2450" spc="-10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2450" spc="-204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45" dirty="0">
                <a:solidFill>
                  <a:srgbClr val="5E5E5E"/>
                </a:solidFill>
                <a:latin typeface="Trebuchet MS"/>
                <a:cs typeface="Trebuchet MS"/>
              </a:rPr>
              <a:t>lunghezza</a:t>
            </a:r>
            <a:r>
              <a:rPr sz="2450" spc="-204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900" i="1" spc="-50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52420" y="2620865"/>
            <a:ext cx="14057630" cy="4304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1091565">
              <a:lnSpc>
                <a:spcPct val="100499"/>
              </a:lnSpc>
              <a:spcBef>
                <a:spcPts val="95"/>
              </a:spcBef>
            </a:pPr>
            <a:r>
              <a:rPr sz="4100" spc="-25" dirty="0">
                <a:solidFill>
                  <a:srgbClr val="5E5E5E"/>
                </a:solidFill>
                <a:latin typeface="Trebuchet MS"/>
                <a:cs typeface="Trebuchet MS"/>
              </a:rPr>
              <a:t>Quando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50" dirty="0">
                <a:solidFill>
                  <a:srgbClr val="5E5E5E"/>
                </a:solidFill>
                <a:latin typeface="Trebuchet MS"/>
                <a:cs typeface="Trebuchet MS"/>
              </a:rPr>
              <a:t>si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54" dirty="0">
                <a:solidFill>
                  <a:srgbClr val="5E5E5E"/>
                </a:solidFill>
                <a:latin typeface="Trebuchet MS"/>
                <a:cs typeface="Trebuchet MS"/>
              </a:rPr>
              <a:t>effettua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0" dirty="0">
                <a:solidFill>
                  <a:srgbClr val="5E5E5E"/>
                </a:solidFill>
                <a:latin typeface="Trebuchet MS"/>
                <a:cs typeface="Trebuchet MS"/>
              </a:rPr>
              <a:t>attacco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15" dirty="0">
                <a:solidFill>
                  <a:srgbClr val="5E5E5E"/>
                </a:solidFill>
                <a:latin typeface="Trebuchet MS"/>
                <a:cs typeface="Trebuchet MS"/>
              </a:rPr>
              <a:t>brute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85" dirty="0">
                <a:solidFill>
                  <a:srgbClr val="5E5E5E"/>
                </a:solidFill>
                <a:latin typeface="Trebuchet MS"/>
                <a:cs typeface="Trebuchet MS"/>
              </a:rPr>
              <a:t>force,</a:t>
            </a:r>
            <a:r>
              <a:rPr sz="4100" spc="-5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40" dirty="0">
                <a:solidFill>
                  <a:srgbClr val="5E5E5E"/>
                </a:solidFill>
                <a:latin typeface="Trebuchet MS"/>
                <a:cs typeface="Trebuchet MS"/>
              </a:rPr>
              <a:t>la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Trebuchet MS"/>
                <a:cs typeface="Trebuchet MS"/>
              </a:rPr>
              <a:t>lunghezza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Trebuchet MS"/>
                <a:cs typeface="Trebuchet MS"/>
              </a:rPr>
              <a:t>della </a:t>
            </a:r>
            <a:r>
              <a:rPr sz="4100" spc="-120" dirty="0">
                <a:solidFill>
                  <a:srgbClr val="5E5E5E"/>
                </a:solidFill>
                <a:latin typeface="Trebuchet MS"/>
                <a:cs typeface="Trebuchet MS"/>
              </a:rPr>
              <a:t>chiave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Trebuchet MS"/>
                <a:cs typeface="Trebuchet MS"/>
              </a:rPr>
              <a:t>non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Trebuchet MS"/>
                <a:cs typeface="Trebuchet MS"/>
              </a:rPr>
              <a:t>è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80" dirty="0">
                <a:solidFill>
                  <a:srgbClr val="5E5E5E"/>
                </a:solidFill>
                <a:latin typeface="Trebuchet MS"/>
                <a:cs typeface="Trebuchet MS"/>
              </a:rPr>
              <a:t>nota.</a:t>
            </a:r>
            <a:endParaRPr sz="4100" dirty="0">
              <a:latin typeface="Trebuchet MS"/>
              <a:cs typeface="Trebuchet MS"/>
            </a:endParaRPr>
          </a:p>
          <a:p>
            <a:pPr marL="25400">
              <a:lnSpc>
                <a:spcPts val="4885"/>
              </a:lnSpc>
              <a:spcBef>
                <a:spcPts val="2005"/>
              </a:spcBef>
            </a:pPr>
            <a:r>
              <a:rPr sz="4100" spc="70" dirty="0">
                <a:solidFill>
                  <a:srgbClr val="5E5E5E"/>
                </a:solidFill>
                <a:latin typeface="Trebuchet MS"/>
                <a:cs typeface="Trebuchet MS"/>
              </a:rPr>
              <a:t>Si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Trebuchet MS"/>
                <a:cs typeface="Trebuchet MS"/>
              </a:rPr>
              <a:t>devono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15" dirty="0">
                <a:solidFill>
                  <a:srgbClr val="5E5E5E"/>
                </a:solidFill>
                <a:latin typeface="Trebuchet MS"/>
                <a:cs typeface="Trebuchet MS"/>
              </a:rPr>
              <a:t>testare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95" dirty="0">
                <a:solidFill>
                  <a:srgbClr val="5E5E5E"/>
                </a:solidFill>
                <a:latin typeface="Trebuchet MS"/>
                <a:cs typeface="Trebuchet MS"/>
              </a:rPr>
              <a:t>tutte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54" dirty="0">
                <a:solidFill>
                  <a:srgbClr val="5E5E5E"/>
                </a:solidFill>
                <a:latin typeface="Trebuchet MS"/>
                <a:cs typeface="Trebuchet MS"/>
              </a:rPr>
              <a:t>le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30" dirty="0">
                <a:solidFill>
                  <a:srgbClr val="5E5E5E"/>
                </a:solidFill>
                <a:latin typeface="Trebuchet MS"/>
                <a:cs typeface="Trebuchet MS"/>
              </a:rPr>
              <a:t>combinazioni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60" dirty="0">
                <a:solidFill>
                  <a:srgbClr val="5E5E5E"/>
                </a:solidFill>
                <a:latin typeface="Trebuchet MS"/>
                <a:cs typeface="Trebuchet MS"/>
              </a:rPr>
              <a:t>da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80" dirty="0">
                <a:solidFill>
                  <a:srgbClr val="5E5E5E"/>
                </a:solidFill>
                <a:latin typeface="Trebuchet MS"/>
                <a:cs typeface="Trebuchet MS"/>
              </a:rPr>
              <a:t>lunghezza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55" dirty="0">
                <a:solidFill>
                  <a:srgbClr val="5E5E5E"/>
                </a:solidFill>
                <a:latin typeface="Trebuchet MS"/>
                <a:cs typeface="Trebuchet MS"/>
              </a:rPr>
              <a:t>minima</a:t>
            </a:r>
            <a:endParaRPr sz="4100" dirty="0">
              <a:latin typeface="Trebuchet MS"/>
              <a:cs typeface="Trebuchet MS"/>
            </a:endParaRPr>
          </a:p>
          <a:p>
            <a:pPr marL="25400">
              <a:lnSpc>
                <a:spcPts val="5845"/>
              </a:lnSpc>
            </a:pPr>
            <a:r>
              <a:rPr sz="4900" i="1" spc="-20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4900" i="1" spc="-36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100" spc="-50" dirty="0">
                <a:solidFill>
                  <a:srgbClr val="5E5E5E"/>
                </a:solidFill>
                <a:latin typeface="Trebuchet MS"/>
                <a:cs typeface="Trebuchet MS"/>
              </a:rPr>
              <a:t>ad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una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40" dirty="0">
                <a:solidFill>
                  <a:srgbClr val="5E5E5E"/>
                </a:solidFill>
                <a:latin typeface="Trebuchet MS"/>
                <a:cs typeface="Trebuchet MS"/>
              </a:rPr>
              <a:t>massima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00" i="1" spc="-355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.</a:t>
            </a:r>
            <a:endParaRPr sz="4100" dirty="0">
              <a:latin typeface="Trebuchet MS"/>
              <a:cs typeface="Trebuchet MS"/>
            </a:endParaRPr>
          </a:p>
          <a:p>
            <a:pPr marL="1121410">
              <a:lnSpc>
                <a:spcPct val="100000"/>
              </a:lnSpc>
              <a:spcBef>
                <a:spcPts val="4280"/>
              </a:spcBef>
            </a:pPr>
            <a:r>
              <a:rPr sz="5650" i="1" spc="285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6000" spc="427" baseline="29166" dirty="0">
                <a:solidFill>
                  <a:srgbClr val="5E5E5E"/>
                </a:solidFill>
                <a:latin typeface="Verdana"/>
                <a:cs typeface="Verdana"/>
              </a:rPr>
              <a:t>*</a:t>
            </a:r>
            <a:r>
              <a:rPr sz="6000" spc="254" baseline="29166" dirty="0">
                <a:solidFill>
                  <a:srgbClr val="5E5E5E"/>
                </a:solidFill>
                <a:latin typeface="Verdana"/>
                <a:cs typeface="Verdana"/>
              </a:rPr>
              <a:t> </a:t>
            </a:r>
            <a:r>
              <a:rPr sz="5650" spc="700" dirty="0">
                <a:solidFill>
                  <a:srgbClr val="5E5E5E"/>
                </a:solidFill>
                <a:latin typeface="Times New Roman"/>
                <a:cs typeface="Times New Roman"/>
              </a:rPr>
              <a:t>=</a:t>
            </a:r>
            <a:r>
              <a:rPr sz="5650" spc="17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650" spc="715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5650" spc="715" dirty="0">
                <a:solidFill>
                  <a:srgbClr val="5E5E5E"/>
                </a:solidFill>
                <a:latin typeface="Verdana"/>
                <a:cs typeface="Verdana"/>
              </a:rPr>
              <a:t>L</a:t>
            </a:r>
            <a:r>
              <a:rPr sz="5650" spc="85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6000" i="1" spc="127" baseline="35416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6000" i="1" spc="397" baseline="35416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650" spc="700" dirty="0">
                <a:solidFill>
                  <a:srgbClr val="5E5E5E"/>
                </a:solidFill>
                <a:latin typeface="Times New Roman"/>
                <a:cs typeface="Times New Roman"/>
              </a:rPr>
              <a:t>+</a:t>
            </a:r>
            <a:r>
              <a:rPr sz="5650" spc="-14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650" spc="770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5650" spc="770" dirty="0">
                <a:solidFill>
                  <a:srgbClr val="5E5E5E"/>
                </a:solidFill>
                <a:latin typeface="Verdana"/>
                <a:cs typeface="Verdana"/>
              </a:rPr>
              <a:t>L</a:t>
            </a:r>
            <a:r>
              <a:rPr sz="5650" spc="140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6000" i="1" spc="209" baseline="35416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6000" spc="209" baseline="35416" dirty="0">
                <a:solidFill>
                  <a:srgbClr val="5E5E5E"/>
                </a:solidFill>
                <a:latin typeface="Times New Roman"/>
                <a:cs typeface="Times New Roman"/>
              </a:rPr>
              <a:t>+1</a:t>
            </a:r>
            <a:r>
              <a:rPr sz="6000" spc="390" baseline="35416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650" spc="700" dirty="0">
                <a:solidFill>
                  <a:srgbClr val="5E5E5E"/>
                </a:solidFill>
                <a:latin typeface="Times New Roman"/>
                <a:cs typeface="Times New Roman"/>
              </a:rPr>
              <a:t>+</a:t>
            </a:r>
            <a:r>
              <a:rPr sz="5650" spc="-14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650" spc="770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5650" spc="770" dirty="0">
                <a:solidFill>
                  <a:srgbClr val="5E5E5E"/>
                </a:solidFill>
                <a:latin typeface="Verdana"/>
                <a:cs typeface="Verdana"/>
              </a:rPr>
              <a:t>L</a:t>
            </a:r>
            <a:r>
              <a:rPr sz="5650" spc="140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6000" i="1" spc="209" baseline="35416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6000" spc="209" baseline="35416" dirty="0">
                <a:solidFill>
                  <a:srgbClr val="5E5E5E"/>
                </a:solidFill>
                <a:latin typeface="Times New Roman"/>
                <a:cs typeface="Times New Roman"/>
              </a:rPr>
              <a:t>+2</a:t>
            </a:r>
            <a:r>
              <a:rPr sz="6000" spc="397" baseline="35416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650" spc="700" dirty="0">
                <a:solidFill>
                  <a:srgbClr val="5E5E5E"/>
                </a:solidFill>
                <a:latin typeface="Times New Roman"/>
                <a:cs typeface="Times New Roman"/>
              </a:rPr>
              <a:t>+</a:t>
            </a:r>
            <a:r>
              <a:rPr sz="5650" spc="-14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650" dirty="0">
                <a:solidFill>
                  <a:srgbClr val="5E5E5E"/>
                </a:solidFill>
                <a:latin typeface="Times New Roman"/>
                <a:cs typeface="Times New Roman"/>
              </a:rPr>
              <a:t>…</a:t>
            </a:r>
            <a:r>
              <a:rPr sz="5650" spc="-15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650" spc="700" dirty="0">
                <a:solidFill>
                  <a:srgbClr val="5E5E5E"/>
                </a:solidFill>
                <a:latin typeface="Times New Roman"/>
                <a:cs typeface="Times New Roman"/>
              </a:rPr>
              <a:t>+</a:t>
            </a:r>
            <a:r>
              <a:rPr sz="5650" spc="-14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650" spc="695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5650" spc="695" dirty="0">
                <a:solidFill>
                  <a:srgbClr val="5E5E5E"/>
                </a:solidFill>
                <a:latin typeface="Verdana"/>
                <a:cs typeface="Verdana"/>
              </a:rPr>
              <a:t>L</a:t>
            </a:r>
            <a:r>
              <a:rPr sz="5650" spc="65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6000" i="1" spc="97" baseline="35416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endParaRPr sz="6000" baseline="35416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2569" y="446471"/>
            <a:ext cx="14018961" cy="1398204"/>
          </a:xfrm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3117850">
              <a:lnSpc>
                <a:spcPct val="100000"/>
              </a:lnSpc>
              <a:spcBef>
                <a:spcPts val="95"/>
              </a:spcBef>
            </a:pPr>
            <a:r>
              <a:rPr spc="-1115" dirty="0"/>
              <a:t>T</a:t>
            </a:r>
            <a:r>
              <a:rPr spc="-155" dirty="0"/>
              <a:t>e</a:t>
            </a:r>
            <a:r>
              <a:rPr spc="-145" dirty="0"/>
              <a:t>mpi</a:t>
            </a:r>
            <a:r>
              <a:rPr spc="-840" dirty="0"/>
              <a:t> </a:t>
            </a:r>
            <a:r>
              <a:rPr spc="-204" dirty="0"/>
              <a:t>di</a:t>
            </a:r>
            <a:r>
              <a:rPr spc="-844" dirty="0"/>
              <a:t> </a:t>
            </a:r>
            <a:r>
              <a:rPr spc="-10" dirty="0"/>
              <a:t>attacco</a:t>
            </a:r>
          </a:p>
        </p:txBody>
      </p:sp>
      <p:grpSp>
        <p:nvGrpSpPr>
          <p:cNvPr id="48" name="object 48"/>
          <p:cNvGrpSpPr/>
          <p:nvPr/>
        </p:nvGrpSpPr>
        <p:grpSpPr>
          <a:xfrm>
            <a:off x="5408985" y="5835164"/>
            <a:ext cx="1939925" cy="1844675"/>
            <a:chOff x="3545606" y="5141253"/>
            <a:chExt cx="1939925" cy="1844675"/>
          </a:xfrm>
        </p:grpSpPr>
        <p:sp>
          <p:nvSpPr>
            <p:cNvPr id="49" name="object 49"/>
            <p:cNvSpPr/>
            <p:nvPr/>
          </p:nvSpPr>
          <p:spPr>
            <a:xfrm>
              <a:off x="3577019" y="5172666"/>
              <a:ext cx="1877060" cy="1266825"/>
            </a:xfrm>
            <a:custGeom>
              <a:avLst/>
              <a:gdLst/>
              <a:ahLst/>
              <a:cxnLst/>
              <a:rect l="l" t="t" r="r" b="b"/>
              <a:pathLst>
                <a:path w="1877060" h="1266825">
                  <a:moveTo>
                    <a:pt x="1602218" y="185323"/>
                  </a:moveTo>
                  <a:lnTo>
                    <a:pt x="1644453" y="215729"/>
                  </a:lnTo>
                  <a:lnTo>
                    <a:pt x="1683170" y="247491"/>
                  </a:lnTo>
                  <a:lnTo>
                    <a:pt x="1718366" y="280494"/>
                  </a:lnTo>
                  <a:lnTo>
                    <a:pt x="1750043" y="314618"/>
                  </a:lnTo>
                  <a:lnTo>
                    <a:pt x="1778200" y="349745"/>
                  </a:lnTo>
                  <a:lnTo>
                    <a:pt x="1802838" y="385757"/>
                  </a:lnTo>
                  <a:lnTo>
                    <a:pt x="1823956" y="422537"/>
                  </a:lnTo>
                  <a:lnTo>
                    <a:pt x="1841554" y="459967"/>
                  </a:lnTo>
                  <a:lnTo>
                    <a:pt x="1855633" y="497927"/>
                  </a:lnTo>
                  <a:lnTo>
                    <a:pt x="1866192" y="536301"/>
                  </a:lnTo>
                  <a:lnTo>
                    <a:pt x="1873231" y="574969"/>
                  </a:lnTo>
                  <a:lnTo>
                    <a:pt x="1876751" y="613815"/>
                  </a:lnTo>
                  <a:lnTo>
                    <a:pt x="1876751" y="652720"/>
                  </a:lnTo>
                  <a:lnTo>
                    <a:pt x="1873231" y="691566"/>
                  </a:lnTo>
                  <a:lnTo>
                    <a:pt x="1866192" y="730234"/>
                  </a:lnTo>
                  <a:lnTo>
                    <a:pt x="1855633" y="768608"/>
                  </a:lnTo>
                  <a:lnTo>
                    <a:pt x="1841554" y="806568"/>
                  </a:lnTo>
                  <a:lnTo>
                    <a:pt x="1823956" y="843998"/>
                  </a:lnTo>
                  <a:lnTo>
                    <a:pt x="1802838" y="880778"/>
                  </a:lnTo>
                  <a:lnTo>
                    <a:pt x="1778200" y="916790"/>
                  </a:lnTo>
                  <a:lnTo>
                    <a:pt x="1750043" y="951918"/>
                  </a:lnTo>
                  <a:lnTo>
                    <a:pt x="1718366" y="986041"/>
                  </a:lnTo>
                  <a:lnTo>
                    <a:pt x="1683170" y="1019044"/>
                  </a:lnTo>
                  <a:lnTo>
                    <a:pt x="1644453" y="1050807"/>
                  </a:lnTo>
                  <a:lnTo>
                    <a:pt x="1602218" y="1081212"/>
                  </a:lnTo>
                  <a:lnTo>
                    <a:pt x="1563496" y="1105922"/>
                  </a:lnTo>
                  <a:lnTo>
                    <a:pt x="1523262" y="1128867"/>
                  </a:lnTo>
                  <a:lnTo>
                    <a:pt x="1481627" y="1150046"/>
                  </a:lnTo>
                  <a:lnTo>
                    <a:pt x="1438703" y="1169461"/>
                  </a:lnTo>
                  <a:lnTo>
                    <a:pt x="1394602" y="1187111"/>
                  </a:lnTo>
                  <a:lnTo>
                    <a:pt x="1349436" y="1202996"/>
                  </a:lnTo>
                  <a:lnTo>
                    <a:pt x="1303318" y="1217116"/>
                  </a:lnTo>
                  <a:lnTo>
                    <a:pt x="1256358" y="1229471"/>
                  </a:lnTo>
                  <a:lnTo>
                    <a:pt x="1208671" y="1240061"/>
                  </a:lnTo>
                  <a:lnTo>
                    <a:pt x="1160367" y="1248886"/>
                  </a:lnTo>
                  <a:lnTo>
                    <a:pt x="1111558" y="1255946"/>
                  </a:lnTo>
                  <a:lnTo>
                    <a:pt x="1062358" y="1261241"/>
                  </a:lnTo>
                  <a:lnTo>
                    <a:pt x="1012877" y="1264771"/>
                  </a:lnTo>
                  <a:lnTo>
                    <a:pt x="963228" y="1266536"/>
                  </a:lnTo>
                  <a:lnTo>
                    <a:pt x="913523" y="1266536"/>
                  </a:lnTo>
                  <a:lnTo>
                    <a:pt x="863873" y="1264771"/>
                  </a:lnTo>
                  <a:lnTo>
                    <a:pt x="814393" y="1261241"/>
                  </a:lnTo>
                  <a:lnTo>
                    <a:pt x="765192" y="1255946"/>
                  </a:lnTo>
                  <a:lnTo>
                    <a:pt x="716383" y="1248886"/>
                  </a:lnTo>
                  <a:lnTo>
                    <a:pt x="668079" y="1240061"/>
                  </a:lnTo>
                  <a:lnTo>
                    <a:pt x="620392" y="1229471"/>
                  </a:lnTo>
                  <a:lnTo>
                    <a:pt x="573433" y="1217116"/>
                  </a:lnTo>
                  <a:lnTo>
                    <a:pt x="527314" y="1202996"/>
                  </a:lnTo>
                  <a:lnTo>
                    <a:pt x="482148" y="1187111"/>
                  </a:lnTo>
                  <a:lnTo>
                    <a:pt x="438047" y="1169461"/>
                  </a:lnTo>
                  <a:lnTo>
                    <a:pt x="395123" y="1150046"/>
                  </a:lnTo>
                  <a:lnTo>
                    <a:pt x="353488" y="1128867"/>
                  </a:lnTo>
                  <a:lnTo>
                    <a:pt x="313253" y="1105922"/>
                  </a:lnTo>
                  <a:lnTo>
                    <a:pt x="274532" y="1081212"/>
                  </a:lnTo>
                  <a:lnTo>
                    <a:pt x="232296" y="1050807"/>
                  </a:lnTo>
                  <a:lnTo>
                    <a:pt x="193580" y="1019044"/>
                  </a:lnTo>
                  <a:lnTo>
                    <a:pt x="158384" y="986041"/>
                  </a:lnTo>
                  <a:lnTo>
                    <a:pt x="126707" y="951918"/>
                  </a:lnTo>
                  <a:lnTo>
                    <a:pt x="98550" y="916790"/>
                  </a:lnTo>
                  <a:lnTo>
                    <a:pt x="73912" y="880778"/>
                  </a:lnTo>
                  <a:lnTo>
                    <a:pt x="52794" y="843998"/>
                  </a:lnTo>
                  <a:lnTo>
                    <a:pt x="35196" y="806568"/>
                  </a:lnTo>
                  <a:lnTo>
                    <a:pt x="21117" y="768608"/>
                  </a:lnTo>
                  <a:lnTo>
                    <a:pt x="10558" y="730234"/>
                  </a:lnTo>
                  <a:lnTo>
                    <a:pt x="3519" y="691566"/>
                  </a:lnTo>
                  <a:lnTo>
                    <a:pt x="0" y="652720"/>
                  </a:lnTo>
                  <a:lnTo>
                    <a:pt x="0" y="613815"/>
                  </a:lnTo>
                  <a:lnTo>
                    <a:pt x="3519" y="574969"/>
                  </a:lnTo>
                  <a:lnTo>
                    <a:pt x="10558" y="536301"/>
                  </a:lnTo>
                  <a:lnTo>
                    <a:pt x="21117" y="497927"/>
                  </a:lnTo>
                  <a:lnTo>
                    <a:pt x="35196" y="459967"/>
                  </a:lnTo>
                  <a:lnTo>
                    <a:pt x="52794" y="422537"/>
                  </a:lnTo>
                  <a:lnTo>
                    <a:pt x="73912" y="385757"/>
                  </a:lnTo>
                  <a:lnTo>
                    <a:pt x="98550" y="349745"/>
                  </a:lnTo>
                  <a:lnTo>
                    <a:pt x="126707" y="314618"/>
                  </a:lnTo>
                  <a:lnTo>
                    <a:pt x="158384" y="280494"/>
                  </a:lnTo>
                  <a:lnTo>
                    <a:pt x="193580" y="247491"/>
                  </a:lnTo>
                  <a:lnTo>
                    <a:pt x="232296" y="215729"/>
                  </a:lnTo>
                  <a:lnTo>
                    <a:pt x="274532" y="185323"/>
                  </a:lnTo>
                  <a:lnTo>
                    <a:pt x="313253" y="160614"/>
                  </a:lnTo>
                  <a:lnTo>
                    <a:pt x="353488" y="137669"/>
                  </a:lnTo>
                  <a:lnTo>
                    <a:pt x="395123" y="116489"/>
                  </a:lnTo>
                  <a:lnTo>
                    <a:pt x="438047" y="97074"/>
                  </a:lnTo>
                  <a:lnTo>
                    <a:pt x="482148" y="79424"/>
                  </a:lnTo>
                  <a:lnTo>
                    <a:pt x="527314" y="63539"/>
                  </a:lnTo>
                  <a:lnTo>
                    <a:pt x="573433" y="49419"/>
                  </a:lnTo>
                  <a:lnTo>
                    <a:pt x="620392" y="37064"/>
                  </a:lnTo>
                  <a:lnTo>
                    <a:pt x="668079" y="26474"/>
                  </a:lnTo>
                  <a:lnTo>
                    <a:pt x="716383" y="17649"/>
                  </a:lnTo>
                  <a:lnTo>
                    <a:pt x="765192" y="10589"/>
                  </a:lnTo>
                  <a:lnTo>
                    <a:pt x="814393" y="5294"/>
                  </a:lnTo>
                  <a:lnTo>
                    <a:pt x="863873" y="1764"/>
                  </a:lnTo>
                  <a:lnTo>
                    <a:pt x="913523" y="0"/>
                  </a:lnTo>
                  <a:lnTo>
                    <a:pt x="963228" y="0"/>
                  </a:lnTo>
                  <a:lnTo>
                    <a:pt x="1012877" y="1764"/>
                  </a:lnTo>
                  <a:lnTo>
                    <a:pt x="1062358" y="5294"/>
                  </a:lnTo>
                  <a:lnTo>
                    <a:pt x="1111558" y="10589"/>
                  </a:lnTo>
                  <a:lnTo>
                    <a:pt x="1160367" y="17649"/>
                  </a:lnTo>
                  <a:lnTo>
                    <a:pt x="1208671" y="26474"/>
                  </a:lnTo>
                  <a:lnTo>
                    <a:pt x="1256358" y="37064"/>
                  </a:lnTo>
                  <a:lnTo>
                    <a:pt x="1303318" y="49419"/>
                  </a:lnTo>
                  <a:lnTo>
                    <a:pt x="1349436" y="63539"/>
                  </a:lnTo>
                  <a:lnTo>
                    <a:pt x="1394602" y="79424"/>
                  </a:lnTo>
                  <a:lnTo>
                    <a:pt x="1438703" y="97074"/>
                  </a:lnTo>
                  <a:lnTo>
                    <a:pt x="1481627" y="116489"/>
                  </a:lnTo>
                  <a:lnTo>
                    <a:pt x="1523262" y="137669"/>
                  </a:lnTo>
                  <a:lnTo>
                    <a:pt x="1563496" y="160614"/>
                  </a:lnTo>
                  <a:lnTo>
                    <a:pt x="1602218" y="185323"/>
                  </a:lnTo>
                  <a:close/>
                </a:path>
              </a:pathLst>
            </a:custGeom>
            <a:ln w="62825">
              <a:solidFill>
                <a:srgbClr val="41C4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15394" y="6418454"/>
              <a:ext cx="0" cy="347345"/>
            </a:xfrm>
            <a:custGeom>
              <a:avLst/>
              <a:gdLst/>
              <a:ahLst/>
              <a:cxnLst/>
              <a:rect l="l" t="t" r="r" b="b"/>
              <a:pathLst>
                <a:path h="347345">
                  <a:moveTo>
                    <a:pt x="0" y="0"/>
                  </a:moveTo>
                  <a:lnTo>
                    <a:pt x="0" y="315689"/>
                  </a:lnTo>
                  <a:lnTo>
                    <a:pt x="0" y="347102"/>
                  </a:lnTo>
                </a:path>
              </a:pathLst>
            </a:custGeom>
            <a:ln w="62825">
              <a:solidFill>
                <a:srgbClr val="41C4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89743" y="6734144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1C4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4339260" y="5870453"/>
            <a:ext cx="1939925" cy="1844675"/>
            <a:chOff x="12475881" y="5176542"/>
            <a:chExt cx="1939925" cy="1844675"/>
          </a:xfrm>
        </p:grpSpPr>
        <p:sp>
          <p:nvSpPr>
            <p:cNvPr id="57" name="object 57"/>
            <p:cNvSpPr/>
            <p:nvPr/>
          </p:nvSpPr>
          <p:spPr>
            <a:xfrm>
              <a:off x="12507294" y="5207955"/>
              <a:ext cx="1877060" cy="1266825"/>
            </a:xfrm>
            <a:custGeom>
              <a:avLst/>
              <a:gdLst/>
              <a:ahLst/>
              <a:cxnLst/>
              <a:rect l="l" t="t" r="r" b="b"/>
              <a:pathLst>
                <a:path w="1877059" h="1266825">
                  <a:moveTo>
                    <a:pt x="1602218" y="185323"/>
                  </a:moveTo>
                  <a:lnTo>
                    <a:pt x="1644453" y="215729"/>
                  </a:lnTo>
                  <a:lnTo>
                    <a:pt x="1683170" y="247491"/>
                  </a:lnTo>
                  <a:lnTo>
                    <a:pt x="1718366" y="280494"/>
                  </a:lnTo>
                  <a:lnTo>
                    <a:pt x="1750043" y="314618"/>
                  </a:lnTo>
                  <a:lnTo>
                    <a:pt x="1778200" y="349745"/>
                  </a:lnTo>
                  <a:lnTo>
                    <a:pt x="1802838" y="385757"/>
                  </a:lnTo>
                  <a:lnTo>
                    <a:pt x="1823956" y="422537"/>
                  </a:lnTo>
                  <a:lnTo>
                    <a:pt x="1841554" y="459967"/>
                  </a:lnTo>
                  <a:lnTo>
                    <a:pt x="1855633" y="497927"/>
                  </a:lnTo>
                  <a:lnTo>
                    <a:pt x="1866192" y="536301"/>
                  </a:lnTo>
                  <a:lnTo>
                    <a:pt x="1873231" y="574969"/>
                  </a:lnTo>
                  <a:lnTo>
                    <a:pt x="1876751" y="613815"/>
                  </a:lnTo>
                  <a:lnTo>
                    <a:pt x="1876751" y="652720"/>
                  </a:lnTo>
                  <a:lnTo>
                    <a:pt x="1873231" y="691566"/>
                  </a:lnTo>
                  <a:lnTo>
                    <a:pt x="1866192" y="730234"/>
                  </a:lnTo>
                  <a:lnTo>
                    <a:pt x="1855633" y="768608"/>
                  </a:lnTo>
                  <a:lnTo>
                    <a:pt x="1841554" y="806568"/>
                  </a:lnTo>
                  <a:lnTo>
                    <a:pt x="1823956" y="843998"/>
                  </a:lnTo>
                  <a:lnTo>
                    <a:pt x="1802838" y="880778"/>
                  </a:lnTo>
                  <a:lnTo>
                    <a:pt x="1778200" y="916790"/>
                  </a:lnTo>
                  <a:lnTo>
                    <a:pt x="1750043" y="951918"/>
                  </a:lnTo>
                  <a:lnTo>
                    <a:pt x="1718366" y="986041"/>
                  </a:lnTo>
                  <a:lnTo>
                    <a:pt x="1683170" y="1019044"/>
                  </a:lnTo>
                  <a:lnTo>
                    <a:pt x="1644453" y="1050807"/>
                  </a:lnTo>
                  <a:lnTo>
                    <a:pt x="1602218" y="1081212"/>
                  </a:lnTo>
                  <a:lnTo>
                    <a:pt x="1563496" y="1105922"/>
                  </a:lnTo>
                  <a:lnTo>
                    <a:pt x="1523262" y="1128867"/>
                  </a:lnTo>
                  <a:lnTo>
                    <a:pt x="1481627" y="1150046"/>
                  </a:lnTo>
                  <a:lnTo>
                    <a:pt x="1438703" y="1169461"/>
                  </a:lnTo>
                  <a:lnTo>
                    <a:pt x="1394602" y="1187111"/>
                  </a:lnTo>
                  <a:lnTo>
                    <a:pt x="1349436" y="1202996"/>
                  </a:lnTo>
                  <a:lnTo>
                    <a:pt x="1303318" y="1217116"/>
                  </a:lnTo>
                  <a:lnTo>
                    <a:pt x="1256358" y="1229471"/>
                  </a:lnTo>
                  <a:lnTo>
                    <a:pt x="1208671" y="1240061"/>
                  </a:lnTo>
                  <a:lnTo>
                    <a:pt x="1160367" y="1248886"/>
                  </a:lnTo>
                  <a:lnTo>
                    <a:pt x="1111558" y="1255946"/>
                  </a:lnTo>
                  <a:lnTo>
                    <a:pt x="1062358" y="1261241"/>
                  </a:lnTo>
                  <a:lnTo>
                    <a:pt x="1012877" y="1264771"/>
                  </a:lnTo>
                  <a:lnTo>
                    <a:pt x="963228" y="1266536"/>
                  </a:lnTo>
                  <a:lnTo>
                    <a:pt x="913523" y="1266536"/>
                  </a:lnTo>
                  <a:lnTo>
                    <a:pt x="863873" y="1264771"/>
                  </a:lnTo>
                  <a:lnTo>
                    <a:pt x="814393" y="1261241"/>
                  </a:lnTo>
                  <a:lnTo>
                    <a:pt x="765192" y="1255946"/>
                  </a:lnTo>
                  <a:lnTo>
                    <a:pt x="716383" y="1248886"/>
                  </a:lnTo>
                  <a:lnTo>
                    <a:pt x="668079" y="1240061"/>
                  </a:lnTo>
                  <a:lnTo>
                    <a:pt x="620392" y="1229471"/>
                  </a:lnTo>
                  <a:lnTo>
                    <a:pt x="573433" y="1217116"/>
                  </a:lnTo>
                  <a:lnTo>
                    <a:pt x="527314" y="1202996"/>
                  </a:lnTo>
                  <a:lnTo>
                    <a:pt x="482148" y="1187111"/>
                  </a:lnTo>
                  <a:lnTo>
                    <a:pt x="438047" y="1169461"/>
                  </a:lnTo>
                  <a:lnTo>
                    <a:pt x="395123" y="1150046"/>
                  </a:lnTo>
                  <a:lnTo>
                    <a:pt x="353488" y="1128867"/>
                  </a:lnTo>
                  <a:lnTo>
                    <a:pt x="313253" y="1105922"/>
                  </a:lnTo>
                  <a:lnTo>
                    <a:pt x="274532" y="1081212"/>
                  </a:lnTo>
                  <a:lnTo>
                    <a:pt x="232296" y="1050807"/>
                  </a:lnTo>
                  <a:lnTo>
                    <a:pt x="193580" y="1019044"/>
                  </a:lnTo>
                  <a:lnTo>
                    <a:pt x="158384" y="986041"/>
                  </a:lnTo>
                  <a:lnTo>
                    <a:pt x="126707" y="951918"/>
                  </a:lnTo>
                  <a:lnTo>
                    <a:pt x="98550" y="916790"/>
                  </a:lnTo>
                  <a:lnTo>
                    <a:pt x="73912" y="880778"/>
                  </a:lnTo>
                  <a:lnTo>
                    <a:pt x="52794" y="843998"/>
                  </a:lnTo>
                  <a:lnTo>
                    <a:pt x="35196" y="806568"/>
                  </a:lnTo>
                  <a:lnTo>
                    <a:pt x="21117" y="768608"/>
                  </a:lnTo>
                  <a:lnTo>
                    <a:pt x="10558" y="730234"/>
                  </a:lnTo>
                  <a:lnTo>
                    <a:pt x="3519" y="691566"/>
                  </a:lnTo>
                  <a:lnTo>
                    <a:pt x="0" y="652720"/>
                  </a:lnTo>
                  <a:lnTo>
                    <a:pt x="0" y="613815"/>
                  </a:lnTo>
                  <a:lnTo>
                    <a:pt x="3519" y="574969"/>
                  </a:lnTo>
                  <a:lnTo>
                    <a:pt x="10558" y="536301"/>
                  </a:lnTo>
                  <a:lnTo>
                    <a:pt x="21117" y="497927"/>
                  </a:lnTo>
                  <a:lnTo>
                    <a:pt x="35196" y="459967"/>
                  </a:lnTo>
                  <a:lnTo>
                    <a:pt x="52794" y="422537"/>
                  </a:lnTo>
                  <a:lnTo>
                    <a:pt x="73912" y="385757"/>
                  </a:lnTo>
                  <a:lnTo>
                    <a:pt x="98550" y="349745"/>
                  </a:lnTo>
                  <a:lnTo>
                    <a:pt x="126707" y="314618"/>
                  </a:lnTo>
                  <a:lnTo>
                    <a:pt x="158384" y="280494"/>
                  </a:lnTo>
                  <a:lnTo>
                    <a:pt x="193580" y="247491"/>
                  </a:lnTo>
                  <a:lnTo>
                    <a:pt x="232296" y="215729"/>
                  </a:lnTo>
                  <a:lnTo>
                    <a:pt x="274532" y="185323"/>
                  </a:lnTo>
                  <a:lnTo>
                    <a:pt x="313253" y="160614"/>
                  </a:lnTo>
                  <a:lnTo>
                    <a:pt x="353488" y="137669"/>
                  </a:lnTo>
                  <a:lnTo>
                    <a:pt x="395123" y="116489"/>
                  </a:lnTo>
                  <a:lnTo>
                    <a:pt x="438047" y="97074"/>
                  </a:lnTo>
                  <a:lnTo>
                    <a:pt x="482148" y="79424"/>
                  </a:lnTo>
                  <a:lnTo>
                    <a:pt x="527314" y="63539"/>
                  </a:lnTo>
                  <a:lnTo>
                    <a:pt x="573433" y="49419"/>
                  </a:lnTo>
                  <a:lnTo>
                    <a:pt x="620392" y="37064"/>
                  </a:lnTo>
                  <a:lnTo>
                    <a:pt x="668079" y="26474"/>
                  </a:lnTo>
                  <a:lnTo>
                    <a:pt x="716383" y="17649"/>
                  </a:lnTo>
                  <a:lnTo>
                    <a:pt x="765192" y="10589"/>
                  </a:lnTo>
                  <a:lnTo>
                    <a:pt x="814393" y="5294"/>
                  </a:lnTo>
                  <a:lnTo>
                    <a:pt x="863873" y="1764"/>
                  </a:lnTo>
                  <a:lnTo>
                    <a:pt x="913523" y="0"/>
                  </a:lnTo>
                  <a:lnTo>
                    <a:pt x="963228" y="0"/>
                  </a:lnTo>
                  <a:lnTo>
                    <a:pt x="1012877" y="1764"/>
                  </a:lnTo>
                  <a:lnTo>
                    <a:pt x="1062358" y="5294"/>
                  </a:lnTo>
                  <a:lnTo>
                    <a:pt x="1111558" y="10589"/>
                  </a:lnTo>
                  <a:lnTo>
                    <a:pt x="1160367" y="17649"/>
                  </a:lnTo>
                  <a:lnTo>
                    <a:pt x="1208671" y="26474"/>
                  </a:lnTo>
                  <a:lnTo>
                    <a:pt x="1256358" y="37064"/>
                  </a:lnTo>
                  <a:lnTo>
                    <a:pt x="1303318" y="49419"/>
                  </a:lnTo>
                  <a:lnTo>
                    <a:pt x="1349436" y="63539"/>
                  </a:lnTo>
                  <a:lnTo>
                    <a:pt x="1394602" y="79424"/>
                  </a:lnTo>
                  <a:lnTo>
                    <a:pt x="1438703" y="97074"/>
                  </a:lnTo>
                  <a:lnTo>
                    <a:pt x="1481627" y="116489"/>
                  </a:lnTo>
                  <a:lnTo>
                    <a:pt x="1523262" y="137669"/>
                  </a:lnTo>
                  <a:lnTo>
                    <a:pt x="1563496" y="160614"/>
                  </a:lnTo>
                  <a:lnTo>
                    <a:pt x="1602218" y="185323"/>
                  </a:lnTo>
                  <a:close/>
                </a:path>
              </a:pathLst>
            </a:custGeom>
            <a:ln w="62825">
              <a:solidFill>
                <a:srgbClr val="41C4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445674" y="6453743"/>
              <a:ext cx="0" cy="347345"/>
            </a:xfrm>
            <a:custGeom>
              <a:avLst/>
              <a:gdLst/>
              <a:ahLst/>
              <a:cxnLst/>
              <a:rect l="l" t="t" r="r" b="b"/>
              <a:pathLst>
                <a:path h="347345">
                  <a:moveTo>
                    <a:pt x="0" y="0"/>
                  </a:moveTo>
                  <a:lnTo>
                    <a:pt x="0" y="315689"/>
                  </a:lnTo>
                  <a:lnTo>
                    <a:pt x="0" y="347102"/>
                  </a:lnTo>
                </a:path>
              </a:pathLst>
            </a:custGeom>
            <a:ln w="62825">
              <a:solidFill>
                <a:srgbClr val="41C4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320023" y="6769433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1C4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7545731" y="5815041"/>
            <a:ext cx="5967730" cy="1955164"/>
            <a:chOff x="5682352" y="5121130"/>
            <a:chExt cx="5967730" cy="1955164"/>
          </a:xfrm>
        </p:grpSpPr>
        <p:sp>
          <p:nvSpPr>
            <p:cNvPr id="66" name="object 66"/>
            <p:cNvSpPr/>
            <p:nvPr/>
          </p:nvSpPr>
          <p:spPr>
            <a:xfrm>
              <a:off x="5713765" y="5152542"/>
              <a:ext cx="5904865" cy="1377950"/>
            </a:xfrm>
            <a:custGeom>
              <a:avLst/>
              <a:gdLst/>
              <a:ahLst/>
              <a:cxnLst/>
              <a:rect l="l" t="t" r="r" b="b"/>
              <a:pathLst>
                <a:path w="5904865" h="1377950">
                  <a:moveTo>
                    <a:pt x="5039833" y="201688"/>
                  </a:moveTo>
                  <a:lnTo>
                    <a:pt x="5101581" y="216523"/>
                  </a:lnTo>
                  <a:lnTo>
                    <a:pt x="5161041" y="231676"/>
                  </a:lnTo>
                  <a:lnTo>
                    <a:pt x="5218215" y="247137"/>
                  </a:lnTo>
                  <a:lnTo>
                    <a:pt x="5273101" y="262893"/>
                  </a:lnTo>
                  <a:lnTo>
                    <a:pt x="5325701" y="278933"/>
                  </a:lnTo>
                  <a:lnTo>
                    <a:pt x="5376013" y="295243"/>
                  </a:lnTo>
                  <a:lnTo>
                    <a:pt x="5424039" y="311813"/>
                  </a:lnTo>
                  <a:lnTo>
                    <a:pt x="5469778" y="328630"/>
                  </a:lnTo>
                  <a:lnTo>
                    <a:pt x="5513229" y="345682"/>
                  </a:lnTo>
                  <a:lnTo>
                    <a:pt x="5554394" y="362957"/>
                  </a:lnTo>
                  <a:lnTo>
                    <a:pt x="5593272" y="380442"/>
                  </a:lnTo>
                  <a:lnTo>
                    <a:pt x="5629863" y="398127"/>
                  </a:lnTo>
                  <a:lnTo>
                    <a:pt x="5664167" y="415999"/>
                  </a:lnTo>
                  <a:lnTo>
                    <a:pt x="5725915" y="452254"/>
                  </a:lnTo>
                  <a:lnTo>
                    <a:pt x="5778514" y="489112"/>
                  </a:lnTo>
                  <a:lnTo>
                    <a:pt x="5821966" y="526476"/>
                  </a:lnTo>
                  <a:lnTo>
                    <a:pt x="5856270" y="564250"/>
                  </a:lnTo>
                  <a:lnTo>
                    <a:pt x="5881426" y="602337"/>
                  </a:lnTo>
                  <a:lnTo>
                    <a:pt x="5897435" y="640641"/>
                  </a:lnTo>
                  <a:lnTo>
                    <a:pt x="5904296" y="679066"/>
                  </a:lnTo>
                  <a:lnTo>
                    <a:pt x="5904296" y="698293"/>
                  </a:lnTo>
                  <a:lnTo>
                    <a:pt x="5897435" y="736718"/>
                  </a:lnTo>
                  <a:lnTo>
                    <a:pt x="5881426" y="775022"/>
                  </a:lnTo>
                  <a:lnTo>
                    <a:pt x="5856270" y="813109"/>
                  </a:lnTo>
                  <a:lnTo>
                    <a:pt x="5821966" y="850883"/>
                  </a:lnTo>
                  <a:lnTo>
                    <a:pt x="5778514" y="888247"/>
                  </a:lnTo>
                  <a:lnTo>
                    <a:pt x="5725915" y="925105"/>
                  </a:lnTo>
                  <a:lnTo>
                    <a:pt x="5664167" y="961360"/>
                  </a:lnTo>
                  <a:lnTo>
                    <a:pt x="5629863" y="979232"/>
                  </a:lnTo>
                  <a:lnTo>
                    <a:pt x="5593272" y="996917"/>
                  </a:lnTo>
                  <a:lnTo>
                    <a:pt x="5554394" y="1014402"/>
                  </a:lnTo>
                  <a:lnTo>
                    <a:pt x="5513229" y="1031677"/>
                  </a:lnTo>
                  <a:lnTo>
                    <a:pt x="5469778" y="1048729"/>
                  </a:lnTo>
                  <a:lnTo>
                    <a:pt x="5424039" y="1065546"/>
                  </a:lnTo>
                  <a:lnTo>
                    <a:pt x="5376013" y="1082116"/>
                  </a:lnTo>
                  <a:lnTo>
                    <a:pt x="5325701" y="1098426"/>
                  </a:lnTo>
                  <a:lnTo>
                    <a:pt x="5273101" y="1114466"/>
                  </a:lnTo>
                  <a:lnTo>
                    <a:pt x="5218215" y="1130222"/>
                  </a:lnTo>
                  <a:lnTo>
                    <a:pt x="5161041" y="1145683"/>
                  </a:lnTo>
                  <a:lnTo>
                    <a:pt x="5101581" y="1160836"/>
                  </a:lnTo>
                  <a:lnTo>
                    <a:pt x="5039833" y="1175671"/>
                  </a:lnTo>
                  <a:lnTo>
                    <a:pt x="4997849" y="1185275"/>
                  </a:lnTo>
                  <a:lnTo>
                    <a:pt x="4955256" y="1194645"/>
                  </a:lnTo>
                  <a:lnTo>
                    <a:pt x="4912070" y="1203780"/>
                  </a:lnTo>
                  <a:lnTo>
                    <a:pt x="4868304" y="1212682"/>
                  </a:lnTo>
                  <a:lnTo>
                    <a:pt x="4823975" y="1221349"/>
                  </a:lnTo>
                  <a:lnTo>
                    <a:pt x="4779096" y="1229782"/>
                  </a:lnTo>
                  <a:lnTo>
                    <a:pt x="4733684" y="1237981"/>
                  </a:lnTo>
                  <a:lnTo>
                    <a:pt x="4687754" y="1245945"/>
                  </a:lnTo>
                  <a:lnTo>
                    <a:pt x="4641319" y="1253676"/>
                  </a:lnTo>
                  <a:lnTo>
                    <a:pt x="4594397" y="1261172"/>
                  </a:lnTo>
                  <a:lnTo>
                    <a:pt x="4547000" y="1268433"/>
                  </a:lnTo>
                  <a:lnTo>
                    <a:pt x="4499145" y="1275461"/>
                  </a:lnTo>
                  <a:lnTo>
                    <a:pt x="4450846" y="1282254"/>
                  </a:lnTo>
                  <a:lnTo>
                    <a:pt x="4402119" y="1288813"/>
                  </a:lnTo>
                  <a:lnTo>
                    <a:pt x="4352979" y="1295138"/>
                  </a:lnTo>
                  <a:lnTo>
                    <a:pt x="4303440" y="1301228"/>
                  </a:lnTo>
                  <a:lnTo>
                    <a:pt x="4253518" y="1307084"/>
                  </a:lnTo>
                  <a:lnTo>
                    <a:pt x="4203227" y="1312706"/>
                  </a:lnTo>
                  <a:lnTo>
                    <a:pt x="4152583" y="1318094"/>
                  </a:lnTo>
                  <a:lnTo>
                    <a:pt x="4101601" y="1323248"/>
                  </a:lnTo>
                  <a:lnTo>
                    <a:pt x="4050295" y="1328167"/>
                  </a:lnTo>
                  <a:lnTo>
                    <a:pt x="3998682" y="1332852"/>
                  </a:lnTo>
                  <a:lnTo>
                    <a:pt x="3946775" y="1337303"/>
                  </a:lnTo>
                  <a:lnTo>
                    <a:pt x="3894590" y="1341519"/>
                  </a:lnTo>
                  <a:lnTo>
                    <a:pt x="3842142" y="1345501"/>
                  </a:lnTo>
                  <a:lnTo>
                    <a:pt x="3789445" y="1349249"/>
                  </a:lnTo>
                  <a:lnTo>
                    <a:pt x="3736516" y="1352763"/>
                  </a:lnTo>
                  <a:lnTo>
                    <a:pt x="3683369" y="1356043"/>
                  </a:lnTo>
                  <a:lnTo>
                    <a:pt x="3630019" y="1359088"/>
                  </a:lnTo>
                  <a:lnTo>
                    <a:pt x="3576481" y="1361899"/>
                  </a:lnTo>
                  <a:lnTo>
                    <a:pt x="3522770" y="1364475"/>
                  </a:lnTo>
                  <a:lnTo>
                    <a:pt x="3468901" y="1366818"/>
                  </a:lnTo>
                  <a:lnTo>
                    <a:pt x="3414889" y="1368926"/>
                  </a:lnTo>
                  <a:lnTo>
                    <a:pt x="3360749" y="1370800"/>
                  </a:lnTo>
                  <a:lnTo>
                    <a:pt x="3306497" y="1372440"/>
                  </a:lnTo>
                  <a:lnTo>
                    <a:pt x="3252147" y="1373845"/>
                  </a:lnTo>
                  <a:lnTo>
                    <a:pt x="3197715" y="1375017"/>
                  </a:lnTo>
                  <a:lnTo>
                    <a:pt x="3143214" y="1375954"/>
                  </a:lnTo>
                  <a:lnTo>
                    <a:pt x="3088661" y="1376656"/>
                  </a:lnTo>
                  <a:lnTo>
                    <a:pt x="3034071" y="1377125"/>
                  </a:lnTo>
                  <a:lnTo>
                    <a:pt x="2979458" y="1377359"/>
                  </a:lnTo>
                  <a:lnTo>
                    <a:pt x="2924837" y="1377359"/>
                  </a:lnTo>
                  <a:lnTo>
                    <a:pt x="2870224" y="1377125"/>
                  </a:lnTo>
                  <a:lnTo>
                    <a:pt x="2815633" y="1376656"/>
                  </a:lnTo>
                  <a:lnTo>
                    <a:pt x="2761081" y="1375954"/>
                  </a:lnTo>
                  <a:lnTo>
                    <a:pt x="2706580" y="1375017"/>
                  </a:lnTo>
                  <a:lnTo>
                    <a:pt x="2652148" y="1373845"/>
                  </a:lnTo>
                  <a:lnTo>
                    <a:pt x="2597798" y="1372440"/>
                  </a:lnTo>
                  <a:lnTo>
                    <a:pt x="2543545" y="1370800"/>
                  </a:lnTo>
                  <a:lnTo>
                    <a:pt x="2489406" y="1368926"/>
                  </a:lnTo>
                  <a:lnTo>
                    <a:pt x="2435394" y="1366818"/>
                  </a:lnTo>
                  <a:lnTo>
                    <a:pt x="2381525" y="1364475"/>
                  </a:lnTo>
                  <a:lnTo>
                    <a:pt x="2327814" y="1361899"/>
                  </a:lnTo>
                  <a:lnTo>
                    <a:pt x="2274276" y="1359088"/>
                  </a:lnTo>
                  <a:lnTo>
                    <a:pt x="2220926" y="1356043"/>
                  </a:lnTo>
                  <a:lnTo>
                    <a:pt x="2167779" y="1352763"/>
                  </a:lnTo>
                  <a:lnTo>
                    <a:pt x="2114849" y="1349249"/>
                  </a:lnTo>
                  <a:lnTo>
                    <a:pt x="2062153" y="1345501"/>
                  </a:lnTo>
                  <a:lnTo>
                    <a:pt x="2009705" y="1341519"/>
                  </a:lnTo>
                  <a:lnTo>
                    <a:pt x="1957520" y="1337303"/>
                  </a:lnTo>
                  <a:lnTo>
                    <a:pt x="1905613" y="1332852"/>
                  </a:lnTo>
                  <a:lnTo>
                    <a:pt x="1854000" y="1328167"/>
                  </a:lnTo>
                  <a:lnTo>
                    <a:pt x="1802694" y="1323248"/>
                  </a:lnTo>
                  <a:lnTo>
                    <a:pt x="1751712" y="1318094"/>
                  </a:lnTo>
                  <a:lnTo>
                    <a:pt x="1701068" y="1312706"/>
                  </a:lnTo>
                  <a:lnTo>
                    <a:pt x="1650777" y="1307084"/>
                  </a:lnTo>
                  <a:lnTo>
                    <a:pt x="1600855" y="1301228"/>
                  </a:lnTo>
                  <a:lnTo>
                    <a:pt x="1551316" y="1295138"/>
                  </a:lnTo>
                  <a:lnTo>
                    <a:pt x="1502176" y="1288813"/>
                  </a:lnTo>
                  <a:lnTo>
                    <a:pt x="1453449" y="1282254"/>
                  </a:lnTo>
                  <a:lnTo>
                    <a:pt x="1405150" y="1275461"/>
                  </a:lnTo>
                  <a:lnTo>
                    <a:pt x="1357295" y="1268433"/>
                  </a:lnTo>
                  <a:lnTo>
                    <a:pt x="1309898" y="1261172"/>
                  </a:lnTo>
                  <a:lnTo>
                    <a:pt x="1262976" y="1253676"/>
                  </a:lnTo>
                  <a:lnTo>
                    <a:pt x="1216541" y="1245945"/>
                  </a:lnTo>
                  <a:lnTo>
                    <a:pt x="1170611" y="1237981"/>
                  </a:lnTo>
                  <a:lnTo>
                    <a:pt x="1125199" y="1229782"/>
                  </a:lnTo>
                  <a:lnTo>
                    <a:pt x="1080320" y="1221349"/>
                  </a:lnTo>
                  <a:lnTo>
                    <a:pt x="1035991" y="1212682"/>
                  </a:lnTo>
                  <a:lnTo>
                    <a:pt x="992225" y="1203780"/>
                  </a:lnTo>
                  <a:lnTo>
                    <a:pt x="949039" y="1194645"/>
                  </a:lnTo>
                  <a:lnTo>
                    <a:pt x="906446" y="1185275"/>
                  </a:lnTo>
                  <a:lnTo>
                    <a:pt x="864462" y="1175671"/>
                  </a:lnTo>
                  <a:lnTo>
                    <a:pt x="802714" y="1160836"/>
                  </a:lnTo>
                  <a:lnTo>
                    <a:pt x="743254" y="1145683"/>
                  </a:lnTo>
                  <a:lnTo>
                    <a:pt x="686081" y="1130222"/>
                  </a:lnTo>
                  <a:lnTo>
                    <a:pt x="631194" y="1114466"/>
                  </a:lnTo>
                  <a:lnTo>
                    <a:pt x="578594" y="1098426"/>
                  </a:lnTo>
                  <a:lnTo>
                    <a:pt x="528282" y="1082116"/>
                  </a:lnTo>
                  <a:lnTo>
                    <a:pt x="480256" y="1065546"/>
                  </a:lnTo>
                  <a:lnTo>
                    <a:pt x="434517" y="1048729"/>
                  </a:lnTo>
                  <a:lnTo>
                    <a:pt x="391066" y="1031677"/>
                  </a:lnTo>
                  <a:lnTo>
                    <a:pt x="349901" y="1014402"/>
                  </a:lnTo>
                  <a:lnTo>
                    <a:pt x="311023" y="996917"/>
                  </a:lnTo>
                  <a:lnTo>
                    <a:pt x="274432" y="979232"/>
                  </a:lnTo>
                  <a:lnTo>
                    <a:pt x="240128" y="961360"/>
                  </a:lnTo>
                  <a:lnTo>
                    <a:pt x="178381" y="925105"/>
                  </a:lnTo>
                  <a:lnTo>
                    <a:pt x="125781" y="888247"/>
                  </a:lnTo>
                  <a:lnTo>
                    <a:pt x="82329" y="850883"/>
                  </a:lnTo>
                  <a:lnTo>
                    <a:pt x="48025" y="813109"/>
                  </a:lnTo>
                  <a:lnTo>
                    <a:pt x="22869" y="775022"/>
                  </a:lnTo>
                  <a:lnTo>
                    <a:pt x="6860" y="736718"/>
                  </a:lnTo>
                  <a:lnTo>
                    <a:pt x="0" y="698293"/>
                  </a:lnTo>
                  <a:lnTo>
                    <a:pt x="0" y="679066"/>
                  </a:lnTo>
                  <a:lnTo>
                    <a:pt x="2286" y="659844"/>
                  </a:lnTo>
                  <a:lnTo>
                    <a:pt x="13721" y="621468"/>
                  </a:lnTo>
                  <a:lnTo>
                    <a:pt x="34304" y="583260"/>
                  </a:lnTo>
                  <a:lnTo>
                    <a:pt x="64034" y="545317"/>
                  </a:lnTo>
                  <a:lnTo>
                    <a:pt x="102912" y="507736"/>
                  </a:lnTo>
                  <a:lnTo>
                    <a:pt x="150937" y="470613"/>
                  </a:lnTo>
                  <a:lnTo>
                    <a:pt x="208111" y="434045"/>
                  </a:lnTo>
                  <a:lnTo>
                    <a:pt x="274432" y="398127"/>
                  </a:lnTo>
                  <a:lnTo>
                    <a:pt x="311023" y="380442"/>
                  </a:lnTo>
                  <a:lnTo>
                    <a:pt x="349901" y="362957"/>
                  </a:lnTo>
                  <a:lnTo>
                    <a:pt x="391066" y="345682"/>
                  </a:lnTo>
                  <a:lnTo>
                    <a:pt x="434517" y="328630"/>
                  </a:lnTo>
                  <a:lnTo>
                    <a:pt x="480256" y="311813"/>
                  </a:lnTo>
                  <a:lnTo>
                    <a:pt x="528282" y="295243"/>
                  </a:lnTo>
                  <a:lnTo>
                    <a:pt x="578594" y="278933"/>
                  </a:lnTo>
                  <a:lnTo>
                    <a:pt x="631194" y="262893"/>
                  </a:lnTo>
                  <a:lnTo>
                    <a:pt x="686081" y="247137"/>
                  </a:lnTo>
                  <a:lnTo>
                    <a:pt x="743254" y="231676"/>
                  </a:lnTo>
                  <a:lnTo>
                    <a:pt x="802714" y="216523"/>
                  </a:lnTo>
                  <a:lnTo>
                    <a:pt x="864462" y="201688"/>
                  </a:lnTo>
                  <a:lnTo>
                    <a:pt x="906446" y="192084"/>
                  </a:lnTo>
                  <a:lnTo>
                    <a:pt x="949039" y="182714"/>
                  </a:lnTo>
                  <a:lnTo>
                    <a:pt x="992225" y="173579"/>
                  </a:lnTo>
                  <a:lnTo>
                    <a:pt x="1035991" y="164677"/>
                  </a:lnTo>
                  <a:lnTo>
                    <a:pt x="1080320" y="156010"/>
                  </a:lnTo>
                  <a:lnTo>
                    <a:pt x="1125199" y="147577"/>
                  </a:lnTo>
                  <a:lnTo>
                    <a:pt x="1170611" y="139378"/>
                  </a:lnTo>
                  <a:lnTo>
                    <a:pt x="1216541" y="131414"/>
                  </a:lnTo>
                  <a:lnTo>
                    <a:pt x="1262976" y="123683"/>
                  </a:lnTo>
                  <a:lnTo>
                    <a:pt x="1309898" y="116187"/>
                  </a:lnTo>
                  <a:lnTo>
                    <a:pt x="1357295" y="108926"/>
                  </a:lnTo>
                  <a:lnTo>
                    <a:pt x="1405150" y="101898"/>
                  </a:lnTo>
                  <a:lnTo>
                    <a:pt x="1453449" y="95105"/>
                  </a:lnTo>
                  <a:lnTo>
                    <a:pt x="1502176" y="88546"/>
                  </a:lnTo>
                  <a:lnTo>
                    <a:pt x="1551316" y="82221"/>
                  </a:lnTo>
                  <a:lnTo>
                    <a:pt x="1600855" y="76131"/>
                  </a:lnTo>
                  <a:lnTo>
                    <a:pt x="1650777" y="70274"/>
                  </a:lnTo>
                  <a:lnTo>
                    <a:pt x="1701068" y="64652"/>
                  </a:lnTo>
                  <a:lnTo>
                    <a:pt x="1751712" y="59265"/>
                  </a:lnTo>
                  <a:lnTo>
                    <a:pt x="1802694" y="54111"/>
                  </a:lnTo>
                  <a:lnTo>
                    <a:pt x="1854000" y="49192"/>
                  </a:lnTo>
                  <a:lnTo>
                    <a:pt x="1905613" y="44507"/>
                  </a:lnTo>
                  <a:lnTo>
                    <a:pt x="1957520" y="40056"/>
                  </a:lnTo>
                  <a:lnTo>
                    <a:pt x="2009705" y="35840"/>
                  </a:lnTo>
                  <a:lnTo>
                    <a:pt x="2062153" y="31857"/>
                  </a:lnTo>
                  <a:lnTo>
                    <a:pt x="2114849" y="28109"/>
                  </a:lnTo>
                  <a:lnTo>
                    <a:pt x="2167779" y="24596"/>
                  </a:lnTo>
                  <a:lnTo>
                    <a:pt x="2220926" y="21316"/>
                  </a:lnTo>
                  <a:lnTo>
                    <a:pt x="2274276" y="18271"/>
                  </a:lnTo>
                  <a:lnTo>
                    <a:pt x="2327814" y="15460"/>
                  </a:lnTo>
                  <a:lnTo>
                    <a:pt x="2381525" y="12883"/>
                  </a:lnTo>
                  <a:lnTo>
                    <a:pt x="2435394" y="10541"/>
                  </a:lnTo>
                  <a:lnTo>
                    <a:pt x="2489406" y="8432"/>
                  </a:lnTo>
                  <a:lnTo>
                    <a:pt x="2543545" y="6558"/>
                  </a:lnTo>
                  <a:lnTo>
                    <a:pt x="2597798" y="4919"/>
                  </a:lnTo>
                  <a:lnTo>
                    <a:pt x="2652148" y="3513"/>
                  </a:lnTo>
                  <a:lnTo>
                    <a:pt x="2706580" y="2342"/>
                  </a:lnTo>
                  <a:lnTo>
                    <a:pt x="2761081" y="1405"/>
                  </a:lnTo>
                  <a:lnTo>
                    <a:pt x="2815633" y="702"/>
                  </a:lnTo>
                  <a:lnTo>
                    <a:pt x="2870224" y="234"/>
                  </a:lnTo>
                  <a:lnTo>
                    <a:pt x="2924837" y="0"/>
                  </a:lnTo>
                  <a:lnTo>
                    <a:pt x="2979458" y="0"/>
                  </a:lnTo>
                  <a:lnTo>
                    <a:pt x="3034071" y="234"/>
                  </a:lnTo>
                  <a:lnTo>
                    <a:pt x="3088661" y="702"/>
                  </a:lnTo>
                  <a:lnTo>
                    <a:pt x="3143214" y="1405"/>
                  </a:lnTo>
                  <a:lnTo>
                    <a:pt x="3197715" y="2342"/>
                  </a:lnTo>
                  <a:lnTo>
                    <a:pt x="3252147" y="3513"/>
                  </a:lnTo>
                  <a:lnTo>
                    <a:pt x="3306497" y="4919"/>
                  </a:lnTo>
                  <a:lnTo>
                    <a:pt x="3360749" y="6558"/>
                  </a:lnTo>
                  <a:lnTo>
                    <a:pt x="3414889" y="8432"/>
                  </a:lnTo>
                  <a:lnTo>
                    <a:pt x="3468901" y="10541"/>
                  </a:lnTo>
                  <a:lnTo>
                    <a:pt x="3522770" y="12883"/>
                  </a:lnTo>
                  <a:lnTo>
                    <a:pt x="3576481" y="15460"/>
                  </a:lnTo>
                  <a:lnTo>
                    <a:pt x="3630019" y="18271"/>
                  </a:lnTo>
                  <a:lnTo>
                    <a:pt x="3683369" y="21316"/>
                  </a:lnTo>
                  <a:lnTo>
                    <a:pt x="3736516" y="24596"/>
                  </a:lnTo>
                  <a:lnTo>
                    <a:pt x="3789445" y="28109"/>
                  </a:lnTo>
                  <a:lnTo>
                    <a:pt x="3842142" y="31857"/>
                  </a:lnTo>
                  <a:lnTo>
                    <a:pt x="3894590" y="35840"/>
                  </a:lnTo>
                  <a:lnTo>
                    <a:pt x="3946775" y="40056"/>
                  </a:lnTo>
                  <a:lnTo>
                    <a:pt x="3998682" y="44507"/>
                  </a:lnTo>
                  <a:lnTo>
                    <a:pt x="4050295" y="49192"/>
                  </a:lnTo>
                  <a:lnTo>
                    <a:pt x="4101601" y="54111"/>
                  </a:lnTo>
                  <a:lnTo>
                    <a:pt x="4152583" y="59265"/>
                  </a:lnTo>
                  <a:lnTo>
                    <a:pt x="4203227" y="64652"/>
                  </a:lnTo>
                  <a:lnTo>
                    <a:pt x="4253518" y="70274"/>
                  </a:lnTo>
                  <a:lnTo>
                    <a:pt x="4303440" y="76131"/>
                  </a:lnTo>
                  <a:lnTo>
                    <a:pt x="4352979" y="82221"/>
                  </a:lnTo>
                  <a:lnTo>
                    <a:pt x="4402119" y="88546"/>
                  </a:lnTo>
                  <a:lnTo>
                    <a:pt x="4450846" y="95105"/>
                  </a:lnTo>
                  <a:lnTo>
                    <a:pt x="4499145" y="101898"/>
                  </a:lnTo>
                  <a:lnTo>
                    <a:pt x="4547000" y="108926"/>
                  </a:lnTo>
                  <a:lnTo>
                    <a:pt x="4594397" y="116187"/>
                  </a:lnTo>
                  <a:lnTo>
                    <a:pt x="4641319" y="123683"/>
                  </a:lnTo>
                  <a:lnTo>
                    <a:pt x="4687754" y="131414"/>
                  </a:lnTo>
                  <a:lnTo>
                    <a:pt x="4733684" y="139378"/>
                  </a:lnTo>
                  <a:lnTo>
                    <a:pt x="4779096" y="147577"/>
                  </a:lnTo>
                  <a:lnTo>
                    <a:pt x="4823975" y="156010"/>
                  </a:lnTo>
                  <a:lnTo>
                    <a:pt x="4868304" y="164677"/>
                  </a:lnTo>
                  <a:lnTo>
                    <a:pt x="4912070" y="173579"/>
                  </a:lnTo>
                  <a:lnTo>
                    <a:pt x="4955256" y="182714"/>
                  </a:lnTo>
                  <a:lnTo>
                    <a:pt x="4997849" y="192084"/>
                  </a:lnTo>
                  <a:lnTo>
                    <a:pt x="5039833" y="201688"/>
                  </a:lnTo>
                  <a:close/>
                </a:path>
              </a:pathLst>
            </a:custGeom>
            <a:ln w="62825">
              <a:solidFill>
                <a:srgbClr val="41C4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665913" y="6508965"/>
              <a:ext cx="0" cy="347345"/>
            </a:xfrm>
            <a:custGeom>
              <a:avLst/>
              <a:gdLst/>
              <a:ahLst/>
              <a:cxnLst/>
              <a:rect l="l" t="t" r="r" b="b"/>
              <a:pathLst>
                <a:path h="347345">
                  <a:moveTo>
                    <a:pt x="0" y="0"/>
                  </a:moveTo>
                  <a:lnTo>
                    <a:pt x="0" y="315689"/>
                  </a:lnTo>
                  <a:lnTo>
                    <a:pt x="0" y="347102"/>
                  </a:lnTo>
                </a:path>
              </a:pathLst>
            </a:custGeom>
            <a:ln w="62825">
              <a:solidFill>
                <a:srgbClr val="41C4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540262" y="682465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1C4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/>
          <p:nvPr/>
        </p:nvSpPr>
        <p:spPr>
          <a:xfrm>
            <a:off x="5379774" y="4777616"/>
            <a:ext cx="9223822" cy="85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120"/>
              </a:spcBef>
            </a:pPr>
            <a:r>
              <a:rPr lang="it-IT" sz="2450" spc="-195" dirty="0">
                <a:solidFill>
                  <a:srgbClr val="5E5E5E"/>
                </a:solidFill>
                <a:latin typeface="Trebuchet MS"/>
                <a:cs typeface="Trebuchet MS"/>
              </a:rPr>
              <a:t>V è</a:t>
            </a:r>
            <a:r>
              <a:rPr sz="2450" spc="-19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45" dirty="0">
                <a:solidFill>
                  <a:srgbClr val="5E5E5E"/>
                </a:solidFill>
                <a:latin typeface="Trebuchet MS"/>
                <a:cs typeface="Trebuchet MS"/>
              </a:rPr>
              <a:t>la</a:t>
            </a:r>
            <a:r>
              <a:rPr sz="2450" spc="-1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80" dirty="0">
                <a:solidFill>
                  <a:srgbClr val="5E5E5E"/>
                </a:solidFill>
                <a:latin typeface="Trebuchet MS"/>
                <a:cs typeface="Trebuchet MS"/>
              </a:rPr>
              <a:t>capacità</a:t>
            </a:r>
            <a:r>
              <a:rPr sz="2450" spc="-1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85" dirty="0">
                <a:solidFill>
                  <a:srgbClr val="5E5E5E"/>
                </a:solidFill>
                <a:latin typeface="Trebuchet MS"/>
                <a:cs typeface="Trebuchet MS"/>
              </a:rPr>
              <a:t>computazionale</a:t>
            </a:r>
            <a:r>
              <a:rPr sz="2450" spc="-19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95" dirty="0">
                <a:solidFill>
                  <a:srgbClr val="5E5E5E"/>
                </a:solidFill>
                <a:latin typeface="Trebuchet MS"/>
                <a:cs typeface="Trebuchet MS"/>
              </a:rPr>
              <a:t>(numero</a:t>
            </a:r>
            <a:r>
              <a:rPr sz="2450" spc="-1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0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2450" spc="-1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85" dirty="0">
                <a:solidFill>
                  <a:srgbClr val="5E5E5E"/>
                </a:solidFill>
                <a:latin typeface="Trebuchet MS"/>
                <a:cs typeface="Trebuchet MS"/>
              </a:rPr>
              <a:t>chiavi</a:t>
            </a:r>
            <a:r>
              <a:rPr sz="2450" spc="-1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30" dirty="0">
                <a:solidFill>
                  <a:srgbClr val="5E5E5E"/>
                </a:solidFill>
                <a:latin typeface="Trebuchet MS"/>
                <a:cs typeface="Trebuchet MS"/>
              </a:rPr>
              <a:t>testate</a:t>
            </a:r>
            <a:r>
              <a:rPr sz="2450" spc="-19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50" dirty="0">
                <a:solidFill>
                  <a:srgbClr val="5E5E5E"/>
                </a:solidFill>
                <a:latin typeface="Trebuchet MS"/>
                <a:cs typeface="Trebuchet MS"/>
              </a:rPr>
              <a:t>al</a:t>
            </a:r>
            <a:r>
              <a:rPr sz="2450" spc="-1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5E5E5E"/>
                </a:solidFill>
                <a:latin typeface="Trebuchet MS"/>
                <a:cs typeface="Trebuchet MS"/>
              </a:rPr>
              <a:t>secondo);</a:t>
            </a:r>
            <a:endParaRPr sz="24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it-IT" sz="2900" i="1" dirty="0">
                <a:solidFill>
                  <a:srgbClr val="5E5E5E"/>
                </a:solidFill>
                <a:latin typeface="Times New Roman"/>
                <a:cs typeface="Times New Roman"/>
              </a:rPr>
              <a:t>  </a:t>
            </a:r>
            <a:r>
              <a:rPr sz="2900" i="1" dirty="0">
                <a:solidFill>
                  <a:srgbClr val="5E5E5E"/>
                </a:solidFill>
                <a:latin typeface="Times New Roman"/>
                <a:cs typeface="Times New Roman"/>
              </a:rPr>
              <a:t>N</a:t>
            </a:r>
            <a:r>
              <a:rPr sz="2900" i="1" spc="-19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2450" spc="-90" dirty="0">
                <a:solidFill>
                  <a:srgbClr val="5E5E5E"/>
                </a:solidFill>
                <a:latin typeface="Trebuchet MS"/>
                <a:cs typeface="Trebuchet MS"/>
              </a:rPr>
              <a:t>è</a:t>
            </a:r>
            <a:r>
              <a:rPr sz="2450" spc="-2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215" dirty="0">
                <a:solidFill>
                  <a:srgbClr val="5E5E5E"/>
                </a:solidFill>
                <a:latin typeface="Trebuchet MS"/>
                <a:cs typeface="Trebuchet MS"/>
              </a:rPr>
              <a:t>il</a:t>
            </a:r>
            <a:r>
              <a:rPr sz="2450" spc="-204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90" dirty="0">
                <a:solidFill>
                  <a:srgbClr val="5E5E5E"/>
                </a:solidFill>
                <a:latin typeface="Trebuchet MS"/>
                <a:cs typeface="Trebuchet MS"/>
              </a:rPr>
              <a:t>numero</a:t>
            </a:r>
            <a:r>
              <a:rPr sz="2450" spc="-2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0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2450" spc="-204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20" dirty="0">
                <a:solidFill>
                  <a:srgbClr val="5E5E5E"/>
                </a:solidFill>
                <a:latin typeface="Trebuchet MS"/>
                <a:cs typeface="Trebuchet MS"/>
              </a:rPr>
              <a:t>calcolatori</a:t>
            </a:r>
            <a:r>
              <a:rPr sz="2450" spc="-2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85" dirty="0">
                <a:solidFill>
                  <a:srgbClr val="5E5E5E"/>
                </a:solidFill>
                <a:latin typeface="Trebuchet MS"/>
                <a:cs typeface="Trebuchet MS"/>
              </a:rPr>
              <a:t>usati</a:t>
            </a:r>
            <a:r>
              <a:rPr sz="2450" spc="-204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125" dirty="0">
                <a:solidFill>
                  <a:srgbClr val="5E5E5E"/>
                </a:solidFill>
                <a:latin typeface="Trebuchet MS"/>
                <a:cs typeface="Trebuchet MS"/>
              </a:rPr>
              <a:t>in</a:t>
            </a:r>
            <a:r>
              <a:rPr sz="2450" spc="-2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40" dirty="0">
                <a:solidFill>
                  <a:srgbClr val="5E5E5E"/>
                </a:solidFill>
                <a:latin typeface="Trebuchet MS"/>
                <a:cs typeface="Trebuchet MS"/>
              </a:rPr>
              <a:t>parallelo.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4050" y="3625928"/>
            <a:ext cx="6179300" cy="6924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945890" algn="l"/>
              </a:tabLst>
            </a:pPr>
            <a:r>
              <a:rPr sz="4100" spc="-300" dirty="0">
                <a:solidFill>
                  <a:srgbClr val="5E5E5E"/>
                </a:solidFill>
                <a:latin typeface="Trebuchet MS"/>
                <a:cs typeface="Trebuchet MS"/>
              </a:rPr>
              <a:t>Il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Trebuchet MS"/>
                <a:cs typeface="Trebuchet MS"/>
              </a:rPr>
              <a:t>tempo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crack</a:t>
            </a:r>
            <a:r>
              <a:rPr lang="it-IT" sz="4100" spc="-1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lang="it-IT" sz="4400" i="1" dirty="0">
                <a:solidFill>
                  <a:srgbClr val="5E5E5E"/>
                </a:solidFill>
                <a:latin typeface="Times New Roman"/>
                <a:cs typeface="Times New Roman"/>
              </a:rPr>
              <a:t>t </a:t>
            </a:r>
            <a:r>
              <a:rPr sz="4100" spc="-140" dirty="0">
                <a:solidFill>
                  <a:srgbClr val="5E5E5E"/>
                </a:solidFill>
                <a:latin typeface="Trebuchet MS"/>
                <a:cs typeface="Trebuchet MS"/>
              </a:rPr>
              <a:t>è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Trebuchet MS"/>
                <a:cs typeface="Trebuchet MS"/>
              </a:rPr>
              <a:t>dato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Trebuchet MS"/>
                <a:cs typeface="Trebuchet MS"/>
              </a:rPr>
              <a:t>da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520238" y="3997301"/>
            <a:ext cx="454659" cy="43180"/>
          </a:xfrm>
          <a:custGeom>
            <a:avLst/>
            <a:gdLst/>
            <a:ahLst/>
            <a:cxnLst/>
            <a:rect l="l" t="t" r="r" b="b"/>
            <a:pathLst>
              <a:path w="454659" h="43179">
                <a:moveTo>
                  <a:pt x="454436" y="0"/>
                </a:moveTo>
                <a:lnTo>
                  <a:pt x="0" y="0"/>
                </a:lnTo>
                <a:lnTo>
                  <a:pt x="0" y="42846"/>
                </a:lnTo>
                <a:lnTo>
                  <a:pt x="454436" y="42846"/>
                </a:lnTo>
                <a:lnTo>
                  <a:pt x="454436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232677" y="3521075"/>
            <a:ext cx="373062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100" i="1" dirty="0">
                <a:solidFill>
                  <a:srgbClr val="5E5E5E"/>
                </a:solidFill>
                <a:latin typeface="Times New Roman"/>
                <a:cs typeface="Times New Roman"/>
              </a:rPr>
              <a:t>t</a:t>
            </a:r>
            <a:r>
              <a:rPr sz="5100" i="1" spc="14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100" spc="600" dirty="0">
                <a:solidFill>
                  <a:srgbClr val="5E5E5E"/>
                </a:solidFill>
                <a:latin typeface="Times New Roman"/>
                <a:cs typeface="Times New Roman"/>
              </a:rPr>
              <a:t>=</a:t>
            </a:r>
            <a:r>
              <a:rPr sz="5100" spc="14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100" i="1" spc="254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5400" spc="382" baseline="29320" dirty="0">
                <a:solidFill>
                  <a:srgbClr val="5E5E5E"/>
                </a:solidFill>
                <a:latin typeface="Verdana"/>
                <a:cs typeface="Verdana"/>
              </a:rPr>
              <a:t>*</a:t>
            </a:r>
            <a:r>
              <a:rPr sz="5400" spc="-195" baseline="29320" dirty="0">
                <a:solidFill>
                  <a:srgbClr val="5E5E5E"/>
                </a:solidFill>
                <a:latin typeface="Verdana"/>
                <a:cs typeface="Verdana"/>
              </a:rPr>
              <a:t> </a:t>
            </a:r>
            <a:r>
              <a:rPr sz="5100" spc="-1340" dirty="0">
                <a:solidFill>
                  <a:srgbClr val="5E5E5E"/>
                </a:solidFill>
                <a:latin typeface="Verdana"/>
                <a:cs typeface="Verdana"/>
              </a:rPr>
              <a:t>•</a:t>
            </a:r>
            <a:r>
              <a:rPr sz="5100" spc="-145" dirty="0">
                <a:solidFill>
                  <a:srgbClr val="5E5E5E"/>
                </a:solidFill>
                <a:latin typeface="Verdana"/>
                <a:cs typeface="Verdana"/>
              </a:rPr>
              <a:t> </a:t>
            </a:r>
            <a:r>
              <a:rPr sz="7650" baseline="39215" dirty="0">
                <a:solidFill>
                  <a:srgbClr val="5E5E5E"/>
                </a:solidFill>
                <a:latin typeface="Times New Roman"/>
                <a:cs typeface="Times New Roman"/>
              </a:rPr>
              <a:t>1</a:t>
            </a:r>
            <a:r>
              <a:rPr sz="7650" spc="944" baseline="3921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5100" spc="-1340" dirty="0">
                <a:solidFill>
                  <a:srgbClr val="5E5E5E"/>
                </a:solidFill>
                <a:latin typeface="Verdana"/>
                <a:cs typeface="Verdana"/>
              </a:rPr>
              <a:t>•</a:t>
            </a:r>
            <a:r>
              <a:rPr sz="5100" spc="285" dirty="0">
                <a:solidFill>
                  <a:srgbClr val="5E5E5E"/>
                </a:solidFill>
                <a:latin typeface="Verdana"/>
                <a:cs typeface="Verdana"/>
              </a:rPr>
              <a:t> </a:t>
            </a:r>
            <a:r>
              <a:rPr sz="7650" spc="-75" baseline="39215" dirty="0">
                <a:solidFill>
                  <a:srgbClr val="5E5E5E"/>
                </a:solidFill>
                <a:latin typeface="Times New Roman"/>
                <a:cs typeface="Times New Roman"/>
              </a:rPr>
              <a:t>1</a:t>
            </a:r>
            <a:endParaRPr sz="7650" baseline="39215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481328" y="3997301"/>
            <a:ext cx="563245" cy="43180"/>
          </a:xfrm>
          <a:custGeom>
            <a:avLst/>
            <a:gdLst/>
            <a:ahLst/>
            <a:cxnLst/>
            <a:rect l="l" t="t" r="r" b="b"/>
            <a:pathLst>
              <a:path w="563244" h="43179">
                <a:moveTo>
                  <a:pt x="562851" y="0"/>
                </a:moveTo>
                <a:lnTo>
                  <a:pt x="0" y="0"/>
                </a:lnTo>
                <a:lnTo>
                  <a:pt x="0" y="42846"/>
                </a:lnTo>
                <a:lnTo>
                  <a:pt x="562851" y="42846"/>
                </a:lnTo>
                <a:lnTo>
                  <a:pt x="562851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582195" y="4007972"/>
            <a:ext cx="141033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63930" algn="l"/>
              </a:tabLst>
            </a:pPr>
            <a:r>
              <a:rPr sz="5100" i="1" spc="-50" dirty="0">
                <a:solidFill>
                  <a:srgbClr val="5E5E5E"/>
                </a:solidFill>
                <a:latin typeface="Adobe Clean Condensed"/>
                <a:cs typeface="Adobe Clean Condensed"/>
              </a:rPr>
              <a:t>V</a:t>
            </a:r>
            <a:r>
              <a:rPr sz="5100" i="1" dirty="0">
                <a:solidFill>
                  <a:srgbClr val="5E5E5E"/>
                </a:solidFill>
                <a:latin typeface="Adobe Clean Condensed"/>
                <a:cs typeface="Adobe Clean Condensed"/>
              </a:rPr>
              <a:t>	</a:t>
            </a:r>
            <a:r>
              <a:rPr sz="5100" i="1" spc="-50" dirty="0">
                <a:solidFill>
                  <a:srgbClr val="5E5E5E"/>
                </a:solidFill>
                <a:latin typeface="Times New Roman"/>
                <a:cs typeface="Times New Roman"/>
              </a:rPr>
              <a:t>N</a:t>
            </a:r>
            <a:endParaRPr sz="51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63356EF-ED24-579F-0D03-61D0D8FB35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2569" y="446471"/>
            <a:ext cx="14018961" cy="1398204"/>
          </a:xfrm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3117850">
              <a:lnSpc>
                <a:spcPct val="100000"/>
              </a:lnSpc>
              <a:spcBef>
                <a:spcPts val="95"/>
              </a:spcBef>
            </a:pPr>
            <a:r>
              <a:rPr spc="-1115" dirty="0"/>
              <a:t>T</a:t>
            </a:r>
            <a:r>
              <a:rPr spc="-155" dirty="0"/>
              <a:t>e</a:t>
            </a:r>
            <a:r>
              <a:rPr spc="-145" dirty="0"/>
              <a:t>mpi</a:t>
            </a:r>
            <a:r>
              <a:rPr spc="-840" dirty="0"/>
              <a:t> </a:t>
            </a:r>
            <a:r>
              <a:rPr spc="-204" dirty="0"/>
              <a:t>di</a:t>
            </a:r>
            <a:r>
              <a:rPr spc="-844" dirty="0"/>
              <a:t> </a:t>
            </a:r>
            <a:r>
              <a:rPr spc="-10" dirty="0"/>
              <a:t>attacco</a:t>
            </a:r>
          </a:p>
        </p:txBody>
      </p:sp>
      <p:pic>
        <p:nvPicPr>
          <p:cNvPr id="4098" name="Picture 2" descr="Harry Potter and the Sorcerer's Stone (2001)">
            <a:extLst>
              <a:ext uri="{FF2B5EF4-FFF2-40B4-BE49-F238E27FC236}">
                <a16:creationId xmlns:a16="http://schemas.microsoft.com/office/drawing/2014/main" id="{CCEFF236-1948-3611-8063-0F31A1F3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351" y="6492875"/>
            <a:ext cx="5911396" cy="393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15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3056" y="8859207"/>
            <a:ext cx="4095533" cy="890893"/>
          </a:xfrm>
          <a:prstGeom prst="rect">
            <a:avLst/>
          </a:prstGeom>
        </p:spPr>
      </p:pic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950728"/>
              </p:ext>
            </p:extLst>
          </p:nvPr>
        </p:nvGraphicFramePr>
        <p:xfrm>
          <a:off x="2994674" y="3529263"/>
          <a:ext cx="13993915" cy="6220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2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9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4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8691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41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28575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41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(a-</a:t>
                      </a:r>
                      <a:r>
                        <a:rPr sz="41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z)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28575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41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(a-</a:t>
                      </a:r>
                      <a:r>
                        <a:rPr sz="4100" b="1" spc="-2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z,</a:t>
                      </a:r>
                      <a:r>
                        <a:rPr sz="4100" b="1" spc="-8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b="1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0-</a:t>
                      </a:r>
                      <a:r>
                        <a:rPr sz="4100" b="1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9)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28575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41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(a-</a:t>
                      </a:r>
                      <a:r>
                        <a:rPr sz="4100" b="1" spc="-2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z,</a:t>
                      </a:r>
                      <a:r>
                        <a:rPr sz="4100" b="1" spc="-869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b="1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A-</a:t>
                      </a:r>
                      <a:r>
                        <a:rPr sz="41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Z)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28575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4100" b="1" spc="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ASCII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28575">
                      <a:solidFill>
                        <a:srgbClr val="B4B4B4"/>
                      </a:solidFill>
                      <a:prstDash val="solid"/>
                    </a:lnR>
                    <a:lnT w="28575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691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32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≤</a:t>
                      </a:r>
                      <a:r>
                        <a:rPr sz="4100" spc="-39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26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28575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-7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immediato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-7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immediato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-7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immediato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17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4100" spc="-395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6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minuti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28575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691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28575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-7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immediato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17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4100" spc="-395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6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minuti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-85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12</a:t>
                      </a:r>
                      <a:r>
                        <a:rPr sz="4100" spc="-38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6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minuti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32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4100" spc="-39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ore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28575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691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28575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r>
                        <a:rPr sz="4100" spc="-39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55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minuti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125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72</a:t>
                      </a:r>
                      <a:r>
                        <a:rPr sz="4100" spc="-385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6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minuti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r>
                        <a:rPr sz="4100" spc="-39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ore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-2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18</a:t>
                      </a:r>
                      <a:r>
                        <a:rPr sz="4100" spc="-375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1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giorni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28575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691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28575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32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4100" spc="-39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ore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30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43</a:t>
                      </a:r>
                      <a:r>
                        <a:rPr sz="4100" spc="-390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ore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215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23</a:t>
                      </a:r>
                      <a:r>
                        <a:rPr sz="4100" spc="-395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1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giorni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320" dirty="0">
                          <a:solidFill>
                            <a:srgbClr val="41C43A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4100" spc="-390" dirty="0">
                          <a:solidFill>
                            <a:srgbClr val="41C43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0" dirty="0">
                          <a:solidFill>
                            <a:srgbClr val="41C43A"/>
                          </a:solidFill>
                          <a:latin typeface="Trebuchet MS"/>
                          <a:cs typeface="Trebuchet MS"/>
                        </a:rPr>
                        <a:t>anni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28575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691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28575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32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4100" spc="-39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1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giorni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32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65</a:t>
                      </a:r>
                      <a:r>
                        <a:rPr sz="4100" spc="-385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1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giorni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275" dirty="0">
                          <a:solidFill>
                            <a:srgbClr val="41C43A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4100" spc="-390" dirty="0">
                          <a:solidFill>
                            <a:srgbClr val="41C43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0" dirty="0">
                          <a:solidFill>
                            <a:srgbClr val="41C43A"/>
                          </a:solidFill>
                          <a:latin typeface="Trebuchet MS"/>
                          <a:cs typeface="Trebuchet MS"/>
                        </a:rPr>
                        <a:t>anni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325" dirty="0">
                          <a:solidFill>
                            <a:srgbClr val="66BB00"/>
                          </a:solidFill>
                          <a:latin typeface="Trebuchet MS"/>
                          <a:cs typeface="Trebuchet MS"/>
                        </a:rPr>
                        <a:t>463</a:t>
                      </a:r>
                      <a:r>
                        <a:rPr sz="4100" spc="-380" dirty="0">
                          <a:solidFill>
                            <a:srgbClr val="66BB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0" dirty="0">
                          <a:solidFill>
                            <a:srgbClr val="66BB00"/>
                          </a:solidFill>
                          <a:latin typeface="Trebuchet MS"/>
                          <a:cs typeface="Trebuchet MS"/>
                        </a:rPr>
                        <a:t>anni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28575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691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endParaRPr sz="4100" dirty="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28575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28575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32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4100" spc="-39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mesi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28575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385" dirty="0">
                          <a:solidFill>
                            <a:srgbClr val="41C43A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r>
                        <a:rPr sz="4100" spc="-390" dirty="0">
                          <a:solidFill>
                            <a:srgbClr val="41C43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0" dirty="0">
                          <a:solidFill>
                            <a:srgbClr val="41C43A"/>
                          </a:solidFill>
                          <a:latin typeface="Trebuchet MS"/>
                          <a:cs typeface="Trebuchet MS"/>
                        </a:rPr>
                        <a:t>anni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28575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dirty="0">
                          <a:solidFill>
                            <a:srgbClr val="66BB00"/>
                          </a:solidFill>
                          <a:latin typeface="Trebuchet MS"/>
                          <a:cs typeface="Trebuchet MS"/>
                        </a:rPr>
                        <a:t>178</a:t>
                      </a:r>
                      <a:r>
                        <a:rPr sz="4100" spc="-330" dirty="0">
                          <a:solidFill>
                            <a:srgbClr val="66BB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0" dirty="0">
                          <a:solidFill>
                            <a:srgbClr val="66BB00"/>
                          </a:solidFill>
                          <a:latin typeface="Trebuchet MS"/>
                          <a:cs typeface="Trebuchet MS"/>
                        </a:rPr>
                        <a:t>anni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28575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4100" spc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444530</a:t>
                      </a:r>
                      <a:r>
                        <a:rPr sz="4100" spc="-3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anni</a:t>
                      </a:r>
                      <a:endParaRPr sz="4100" dirty="0">
                        <a:latin typeface="Trebuchet MS"/>
                        <a:cs typeface="Trebuchet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28575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28575">
                      <a:solidFill>
                        <a:srgbClr val="B4B4B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3117850">
              <a:lnSpc>
                <a:spcPct val="100000"/>
              </a:lnSpc>
              <a:spcBef>
                <a:spcPts val="95"/>
              </a:spcBef>
            </a:pPr>
            <a:r>
              <a:rPr spc="-1115" dirty="0"/>
              <a:t>T</a:t>
            </a:r>
            <a:r>
              <a:rPr spc="-155" dirty="0"/>
              <a:t>e</a:t>
            </a:r>
            <a:r>
              <a:rPr spc="-145" dirty="0"/>
              <a:t>mpi</a:t>
            </a:r>
            <a:r>
              <a:rPr spc="-840" dirty="0"/>
              <a:t> </a:t>
            </a:r>
            <a:r>
              <a:rPr spc="-204" dirty="0"/>
              <a:t>di</a:t>
            </a:r>
            <a:r>
              <a:rPr spc="-844" dirty="0"/>
              <a:t> </a:t>
            </a:r>
            <a:r>
              <a:rPr spc="-10" dirty="0"/>
              <a:t>attacco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539942" y="10149714"/>
            <a:ext cx="701420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14" dirty="0">
                <a:solidFill>
                  <a:srgbClr val="5E5E5E"/>
                </a:solidFill>
                <a:latin typeface="Trebuchet MS"/>
                <a:cs typeface="Trebuchet MS"/>
              </a:rPr>
              <a:t>“Ma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45" dirty="0">
                <a:solidFill>
                  <a:srgbClr val="5E5E5E"/>
                </a:solidFill>
                <a:latin typeface="Trebuchet MS"/>
                <a:cs typeface="Trebuchet MS"/>
              </a:rPr>
              <a:t>sì,</a:t>
            </a:r>
            <a:r>
              <a:rPr sz="4100" spc="-58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75" dirty="0">
                <a:solidFill>
                  <a:srgbClr val="5E5E5E"/>
                </a:solidFill>
                <a:latin typeface="Trebuchet MS"/>
                <a:cs typeface="Trebuchet MS"/>
              </a:rPr>
              <a:t>dai,</a:t>
            </a:r>
            <a:r>
              <a:rPr sz="4100" spc="-58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ormai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04" dirty="0">
                <a:solidFill>
                  <a:srgbClr val="5E5E5E"/>
                </a:solidFill>
                <a:latin typeface="Trebuchet MS"/>
                <a:cs typeface="Trebuchet MS"/>
              </a:rPr>
              <a:t>lo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sanno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450" dirty="0">
                <a:solidFill>
                  <a:srgbClr val="5E5E5E"/>
                </a:solidFill>
                <a:latin typeface="Trebuchet MS"/>
                <a:cs typeface="Trebuchet MS"/>
              </a:rPr>
              <a:t>tutti…”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79724" y="2140741"/>
            <a:ext cx="14292580" cy="770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00" spc="-45" dirty="0">
                <a:solidFill>
                  <a:srgbClr val="5E5E5E"/>
                </a:solidFill>
                <a:latin typeface="Trebuchet MS"/>
                <a:cs typeface="Trebuchet MS"/>
              </a:rPr>
              <a:t>Supponiamo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95" dirty="0">
                <a:solidFill>
                  <a:srgbClr val="5E5E5E"/>
                </a:solidFill>
                <a:latin typeface="Trebuchet MS"/>
                <a:cs typeface="Trebuchet MS"/>
              </a:rPr>
              <a:t>(realisticamente)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00" i="1" dirty="0">
                <a:solidFill>
                  <a:srgbClr val="5E5E5E"/>
                </a:solidFill>
                <a:latin typeface="Times New Roman"/>
                <a:cs typeface="Times New Roman"/>
              </a:rPr>
              <a:t>N</a:t>
            </a:r>
            <a:r>
              <a:rPr sz="4900" i="1" spc="16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900" spc="580" dirty="0">
                <a:solidFill>
                  <a:srgbClr val="5E5E5E"/>
                </a:solidFill>
                <a:latin typeface="Times New Roman"/>
                <a:cs typeface="Times New Roman"/>
              </a:rPr>
              <a:t>=</a:t>
            </a:r>
            <a:r>
              <a:rPr sz="4900" spc="15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900" spc="-30" dirty="0">
                <a:solidFill>
                  <a:srgbClr val="5E5E5E"/>
                </a:solidFill>
                <a:latin typeface="Times New Roman"/>
                <a:cs typeface="Times New Roman"/>
              </a:rPr>
              <a:t>1</a:t>
            </a:r>
            <a:r>
              <a:rPr sz="4900" spc="-36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00" i="1" dirty="0">
                <a:solidFill>
                  <a:srgbClr val="5E5E5E"/>
                </a:solidFill>
                <a:latin typeface="Adobe Clean Condensed"/>
                <a:cs typeface="Adobe Clean Condensed"/>
              </a:rPr>
              <a:t>V</a:t>
            </a:r>
            <a:r>
              <a:rPr sz="4900" i="1" spc="415" dirty="0">
                <a:solidFill>
                  <a:srgbClr val="5E5E5E"/>
                </a:solidFill>
                <a:latin typeface="Adobe Clean Condensed"/>
                <a:cs typeface="Adobe Clean Condensed"/>
              </a:rPr>
              <a:t> </a:t>
            </a:r>
            <a:r>
              <a:rPr sz="4900" spc="580" dirty="0">
                <a:solidFill>
                  <a:srgbClr val="5E5E5E"/>
                </a:solidFill>
                <a:latin typeface="Times New Roman"/>
                <a:cs typeface="Times New Roman"/>
              </a:rPr>
              <a:t>=</a:t>
            </a:r>
            <a:r>
              <a:rPr sz="4900" spc="155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900" spc="-30" dirty="0">
                <a:solidFill>
                  <a:srgbClr val="5E5E5E"/>
                </a:solidFill>
                <a:latin typeface="Times New Roman"/>
                <a:cs typeface="Times New Roman"/>
              </a:rPr>
              <a:t>500</a:t>
            </a:r>
            <a:r>
              <a:rPr sz="4900" spc="-390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4900" spc="-185" dirty="0">
                <a:solidFill>
                  <a:srgbClr val="5E5E5E"/>
                </a:solidFill>
                <a:latin typeface="Times New Roman"/>
                <a:cs typeface="Times New Roman"/>
              </a:rPr>
              <a:t>000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.</a:t>
            </a:r>
            <a:r>
              <a:rPr sz="4100" spc="-58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Trebuchet MS"/>
                <a:cs typeface="Trebuchet MS"/>
              </a:rPr>
              <a:t>Otteniamo:</a:t>
            </a:r>
            <a:endParaRPr sz="4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 txBox="1"/>
          <p:nvPr/>
        </p:nvSpPr>
        <p:spPr>
          <a:xfrm>
            <a:off x="8848169" y="2189650"/>
            <a:ext cx="4418965" cy="79794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4190" indent="-492125">
              <a:lnSpc>
                <a:spcPts val="5695"/>
              </a:lnSpc>
              <a:spcBef>
                <a:spcPts val="130"/>
              </a:spcBef>
              <a:buAutoNum type="arabicPlain" startAt="4"/>
              <a:tabLst>
                <a:tab pos="504825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10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endParaRPr sz="4750" dirty="0">
              <a:latin typeface="Trebuchet MS"/>
              <a:cs typeface="Trebuchet MS"/>
            </a:endParaRPr>
          </a:p>
          <a:p>
            <a:pPr marL="492125" indent="-480059">
              <a:lnSpc>
                <a:spcPts val="5690"/>
              </a:lnSpc>
              <a:buAutoNum type="arabicPlain" startAt="4"/>
              <a:tabLst>
                <a:tab pos="492759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04" dirty="0">
                <a:solidFill>
                  <a:srgbClr val="5E5E5E"/>
                </a:solidFill>
                <a:latin typeface="Trebuchet MS"/>
                <a:cs typeface="Trebuchet MS"/>
              </a:rPr>
              <a:t>12345678</a:t>
            </a:r>
            <a:endParaRPr sz="4750" dirty="0">
              <a:latin typeface="Trebuchet MS"/>
              <a:cs typeface="Trebuchet MS"/>
            </a:endParaRPr>
          </a:p>
          <a:p>
            <a:pPr marL="511809" indent="-499745">
              <a:lnSpc>
                <a:spcPts val="5690"/>
              </a:lnSpc>
              <a:buAutoNum type="arabicPlain" startAt="4"/>
              <a:tabLst>
                <a:tab pos="512445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390" dirty="0">
                <a:solidFill>
                  <a:srgbClr val="5E5E5E"/>
                </a:solidFill>
                <a:latin typeface="Trebuchet MS"/>
                <a:cs typeface="Trebuchet MS"/>
              </a:rPr>
              <a:t>111111</a:t>
            </a:r>
            <a:endParaRPr sz="4750" dirty="0">
              <a:latin typeface="Trebuchet MS"/>
              <a:cs typeface="Trebuchet MS"/>
            </a:endParaRPr>
          </a:p>
          <a:p>
            <a:pPr marL="469265" indent="-457200">
              <a:lnSpc>
                <a:spcPts val="5690"/>
              </a:lnSpc>
              <a:buAutoNum type="arabicPlain" startAt="4"/>
              <a:tabLst>
                <a:tab pos="469900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40" dirty="0">
                <a:solidFill>
                  <a:srgbClr val="5E5E5E"/>
                </a:solidFill>
                <a:latin typeface="Trebuchet MS"/>
                <a:cs typeface="Trebuchet MS"/>
              </a:rPr>
              <a:t>123123</a:t>
            </a:r>
            <a:endParaRPr sz="4750" dirty="0">
              <a:latin typeface="Trebuchet MS"/>
              <a:cs typeface="Trebuchet MS"/>
            </a:endParaRPr>
          </a:p>
          <a:p>
            <a:pPr marL="501650" indent="-489584">
              <a:lnSpc>
                <a:spcPts val="5690"/>
              </a:lnSpc>
              <a:buAutoNum type="arabicPlain" startAt="4"/>
              <a:tabLst>
                <a:tab pos="502284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160" dirty="0">
                <a:solidFill>
                  <a:srgbClr val="5E5E5E"/>
                </a:solidFill>
                <a:latin typeface="Trebuchet MS"/>
                <a:cs typeface="Trebuchet MS"/>
              </a:rPr>
              <a:t>12345</a:t>
            </a:r>
            <a:endParaRPr sz="4750" dirty="0">
              <a:latin typeface="Trebuchet MS"/>
              <a:cs typeface="Trebuchet MS"/>
            </a:endParaRPr>
          </a:p>
          <a:p>
            <a:pPr marL="511809" indent="-499745">
              <a:lnSpc>
                <a:spcPts val="5690"/>
              </a:lnSpc>
              <a:buAutoNum type="arabicPlain" startAt="4"/>
              <a:tabLst>
                <a:tab pos="512445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50" dirty="0">
                <a:solidFill>
                  <a:srgbClr val="5E5E5E"/>
                </a:solidFill>
                <a:latin typeface="Trebuchet MS"/>
                <a:cs typeface="Trebuchet MS"/>
              </a:rPr>
              <a:t>1234567890</a:t>
            </a:r>
            <a:endParaRPr sz="4750" dirty="0">
              <a:latin typeface="Trebuchet MS"/>
              <a:cs typeface="Trebuchet MS"/>
            </a:endParaRPr>
          </a:p>
          <a:p>
            <a:pPr marL="774700" indent="-762635">
              <a:lnSpc>
                <a:spcPts val="5690"/>
              </a:lnSpc>
              <a:buAutoNum type="arabicPlain" startAt="4"/>
              <a:tabLst>
                <a:tab pos="775335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10" dirty="0">
                <a:solidFill>
                  <a:srgbClr val="5E5E5E"/>
                </a:solidFill>
                <a:latin typeface="Trebuchet MS"/>
                <a:cs typeface="Trebuchet MS"/>
              </a:rPr>
              <a:t>senha</a:t>
            </a:r>
            <a:endParaRPr sz="4750" dirty="0">
              <a:latin typeface="Trebuchet MS"/>
              <a:cs typeface="Trebuchet MS"/>
            </a:endParaRPr>
          </a:p>
          <a:p>
            <a:pPr marL="12700">
              <a:lnSpc>
                <a:spcPts val="5690"/>
              </a:lnSpc>
            </a:pPr>
            <a:r>
              <a:rPr sz="4750" spc="-375" dirty="0">
                <a:solidFill>
                  <a:srgbClr val="5E5E5E"/>
                </a:solidFill>
                <a:latin typeface="Trebuchet MS"/>
                <a:cs typeface="Trebuchet MS"/>
              </a:rPr>
              <a:t>11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185" dirty="0">
                <a:solidFill>
                  <a:srgbClr val="5E5E5E"/>
                </a:solidFill>
                <a:latin typeface="Trebuchet MS"/>
                <a:cs typeface="Trebuchet MS"/>
              </a:rPr>
              <a:t>1234567</a:t>
            </a:r>
            <a:endParaRPr sz="4750" dirty="0">
              <a:latin typeface="Trebuchet MS"/>
              <a:cs typeface="Trebuchet MS"/>
            </a:endParaRPr>
          </a:p>
          <a:p>
            <a:pPr marL="749935" indent="-737870">
              <a:lnSpc>
                <a:spcPts val="5690"/>
              </a:lnSpc>
              <a:buAutoNum type="arabicPlain" startAt="12"/>
              <a:tabLst>
                <a:tab pos="750570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35" dirty="0">
                <a:solidFill>
                  <a:srgbClr val="5E5E5E"/>
                </a:solidFill>
                <a:latin typeface="Trebuchet MS"/>
                <a:cs typeface="Trebuchet MS"/>
              </a:rPr>
              <a:t>qwerty</a:t>
            </a:r>
            <a:endParaRPr sz="4750" dirty="0">
              <a:latin typeface="Trebuchet MS"/>
              <a:cs typeface="Trebuchet MS"/>
            </a:endParaRPr>
          </a:p>
          <a:p>
            <a:pPr marL="765810" indent="-753745">
              <a:lnSpc>
                <a:spcPts val="5690"/>
              </a:lnSpc>
              <a:buAutoNum type="arabicPlain" startAt="12"/>
              <a:tabLst>
                <a:tab pos="766445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10" dirty="0">
                <a:solidFill>
                  <a:srgbClr val="5E5E5E"/>
                </a:solidFill>
                <a:latin typeface="Trebuchet MS"/>
                <a:cs typeface="Trebuchet MS"/>
              </a:rPr>
              <a:t>abc123</a:t>
            </a:r>
            <a:endParaRPr sz="4750" dirty="0">
              <a:latin typeface="Trebuchet MS"/>
              <a:cs typeface="Trebuchet MS"/>
            </a:endParaRPr>
          </a:p>
          <a:p>
            <a:pPr marL="773430" indent="-761365">
              <a:lnSpc>
                <a:spcPts val="5695"/>
              </a:lnSpc>
              <a:buAutoNum type="arabicPlain" startAt="12"/>
              <a:tabLst>
                <a:tab pos="774065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10" dirty="0">
                <a:solidFill>
                  <a:srgbClr val="5E5E5E"/>
                </a:solidFill>
                <a:latin typeface="Trebuchet MS"/>
                <a:cs typeface="Trebuchet MS"/>
              </a:rPr>
              <a:t>Million2</a:t>
            </a:r>
            <a:endParaRPr sz="4750" dirty="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4457750" y="2189650"/>
            <a:ext cx="4079240" cy="79794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5695"/>
              </a:lnSpc>
              <a:spcBef>
                <a:spcPts val="130"/>
              </a:spcBef>
            </a:pPr>
            <a:r>
              <a:rPr sz="4750" spc="-45" dirty="0">
                <a:solidFill>
                  <a:srgbClr val="5E5E5E"/>
                </a:solidFill>
                <a:latin typeface="Trebuchet MS"/>
                <a:cs typeface="Trebuchet MS"/>
              </a:rPr>
              <a:t>15</a:t>
            </a:r>
            <a:r>
              <a:rPr sz="4750" spc="-4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385" dirty="0">
                <a:solidFill>
                  <a:srgbClr val="5E5E5E"/>
                </a:solidFill>
                <a:latin typeface="Trebuchet MS"/>
                <a:cs typeface="Trebuchet MS"/>
              </a:rPr>
              <a:t>000000</a:t>
            </a:r>
            <a:endParaRPr sz="4750" dirty="0">
              <a:latin typeface="Trebuchet MS"/>
              <a:cs typeface="Trebuchet MS"/>
            </a:endParaRPr>
          </a:p>
          <a:p>
            <a:pPr marL="12700">
              <a:lnSpc>
                <a:spcPts val="5690"/>
              </a:lnSpc>
            </a:pPr>
            <a:r>
              <a:rPr sz="4750" dirty="0">
                <a:solidFill>
                  <a:srgbClr val="5E5E5E"/>
                </a:solidFill>
                <a:latin typeface="Trebuchet MS"/>
                <a:cs typeface="Trebuchet MS"/>
              </a:rPr>
              <a:t>16</a:t>
            </a:r>
            <a:r>
              <a:rPr sz="4750" spc="-42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3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114" dirty="0">
                <a:solidFill>
                  <a:srgbClr val="5E5E5E"/>
                </a:solidFill>
                <a:latin typeface="Trebuchet MS"/>
                <a:cs typeface="Trebuchet MS"/>
              </a:rPr>
              <a:t>1234</a:t>
            </a:r>
            <a:endParaRPr sz="4750" dirty="0">
              <a:latin typeface="Trebuchet MS"/>
              <a:cs typeface="Trebuchet MS"/>
            </a:endParaRPr>
          </a:p>
          <a:p>
            <a:pPr marL="738505" indent="-726440">
              <a:lnSpc>
                <a:spcPts val="5690"/>
              </a:lnSpc>
              <a:buAutoNum type="arabicPlain" startAt="17"/>
              <a:tabLst>
                <a:tab pos="739140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70" dirty="0">
                <a:solidFill>
                  <a:srgbClr val="5E5E5E"/>
                </a:solidFill>
                <a:latin typeface="Trebuchet MS"/>
                <a:cs typeface="Trebuchet MS"/>
              </a:rPr>
              <a:t>iloveyou</a:t>
            </a:r>
            <a:endParaRPr sz="4750" dirty="0">
              <a:latin typeface="Trebuchet MS"/>
              <a:cs typeface="Trebuchet MS"/>
            </a:endParaRPr>
          </a:p>
          <a:p>
            <a:pPr marL="770255" indent="-758190">
              <a:lnSpc>
                <a:spcPts val="5690"/>
              </a:lnSpc>
              <a:buAutoNum type="arabicPlain" startAt="17"/>
              <a:tabLst>
                <a:tab pos="770890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10" dirty="0">
                <a:solidFill>
                  <a:srgbClr val="5E5E5E"/>
                </a:solidFill>
                <a:latin typeface="Trebuchet MS"/>
                <a:cs typeface="Trebuchet MS"/>
              </a:rPr>
              <a:t>aaron431</a:t>
            </a:r>
            <a:endParaRPr sz="4750" dirty="0">
              <a:latin typeface="Trebuchet MS"/>
              <a:cs typeface="Trebuchet MS"/>
            </a:endParaRPr>
          </a:p>
          <a:p>
            <a:pPr marL="781050" indent="-768985">
              <a:lnSpc>
                <a:spcPts val="5690"/>
              </a:lnSpc>
              <a:buAutoNum type="arabicPlain" startAt="17"/>
              <a:tabLst>
                <a:tab pos="781685" algn="l"/>
              </a:tabLst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10" dirty="0">
                <a:solidFill>
                  <a:srgbClr val="5E5E5E"/>
                </a:solidFill>
                <a:latin typeface="Trebuchet MS"/>
                <a:cs typeface="Trebuchet MS"/>
              </a:rPr>
              <a:t>password1</a:t>
            </a:r>
            <a:endParaRPr sz="4750" dirty="0">
              <a:latin typeface="Trebuchet MS"/>
              <a:cs typeface="Trebuchet MS"/>
            </a:endParaRPr>
          </a:p>
          <a:p>
            <a:pPr marL="12700">
              <a:lnSpc>
                <a:spcPts val="5690"/>
              </a:lnSpc>
            </a:pP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20</a:t>
            </a:r>
            <a:r>
              <a:rPr sz="4750" spc="-4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10" dirty="0">
                <a:solidFill>
                  <a:srgbClr val="5E5E5E"/>
                </a:solidFill>
                <a:latin typeface="Trebuchet MS"/>
                <a:cs typeface="Trebuchet MS"/>
              </a:rPr>
              <a:t>qqww1122</a:t>
            </a:r>
            <a:endParaRPr sz="4750" dirty="0">
              <a:latin typeface="Trebuchet MS"/>
              <a:cs typeface="Trebuchet MS"/>
            </a:endParaRPr>
          </a:p>
          <a:p>
            <a:pPr marL="12700">
              <a:lnSpc>
                <a:spcPts val="5690"/>
              </a:lnSpc>
            </a:pPr>
            <a:r>
              <a:rPr sz="4750" spc="-95" dirty="0">
                <a:solidFill>
                  <a:srgbClr val="5E5E5E"/>
                </a:solidFill>
                <a:latin typeface="Trebuchet MS"/>
                <a:cs typeface="Trebuchet MS"/>
              </a:rPr>
              <a:t>21</a:t>
            </a:r>
            <a:r>
              <a:rPr sz="4750" spc="-4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25" dirty="0">
                <a:solidFill>
                  <a:srgbClr val="5E5E5E"/>
                </a:solidFill>
                <a:latin typeface="Trebuchet MS"/>
                <a:cs typeface="Trebuchet MS"/>
              </a:rPr>
              <a:t>123</a:t>
            </a:r>
            <a:endParaRPr sz="4750" dirty="0">
              <a:latin typeface="Trebuchet MS"/>
              <a:cs typeface="Trebuchet MS"/>
            </a:endParaRPr>
          </a:p>
          <a:p>
            <a:pPr marL="12700">
              <a:lnSpc>
                <a:spcPts val="5690"/>
              </a:lnSpc>
            </a:pPr>
            <a:r>
              <a:rPr sz="4750" spc="195" dirty="0">
                <a:solidFill>
                  <a:srgbClr val="5E5E5E"/>
                </a:solidFill>
                <a:latin typeface="Trebuchet MS"/>
                <a:cs typeface="Trebuchet MS"/>
              </a:rPr>
              <a:t>22</a:t>
            </a:r>
            <a:r>
              <a:rPr sz="4750" spc="-4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10" dirty="0">
                <a:solidFill>
                  <a:srgbClr val="5E5E5E"/>
                </a:solidFill>
                <a:latin typeface="Trebuchet MS"/>
                <a:cs typeface="Trebuchet MS"/>
              </a:rPr>
              <a:t>omgpop</a:t>
            </a:r>
            <a:endParaRPr sz="4750" dirty="0">
              <a:latin typeface="Trebuchet MS"/>
              <a:cs typeface="Trebuchet MS"/>
            </a:endParaRPr>
          </a:p>
          <a:p>
            <a:pPr marL="12700">
              <a:lnSpc>
                <a:spcPts val="5690"/>
              </a:lnSpc>
            </a:pPr>
            <a:r>
              <a:rPr sz="4750" spc="270" dirty="0">
                <a:solidFill>
                  <a:srgbClr val="5E5E5E"/>
                </a:solidFill>
                <a:latin typeface="Trebuchet MS"/>
                <a:cs typeface="Trebuchet MS"/>
              </a:rPr>
              <a:t>23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40" dirty="0">
                <a:solidFill>
                  <a:srgbClr val="5E5E5E"/>
                </a:solidFill>
                <a:latin typeface="Trebuchet MS"/>
                <a:cs typeface="Trebuchet MS"/>
              </a:rPr>
              <a:t>123321</a:t>
            </a:r>
            <a:endParaRPr sz="4750" dirty="0">
              <a:latin typeface="Trebuchet MS"/>
              <a:cs typeface="Trebuchet MS"/>
            </a:endParaRPr>
          </a:p>
          <a:p>
            <a:pPr marL="12700">
              <a:lnSpc>
                <a:spcPts val="5690"/>
              </a:lnSpc>
            </a:pPr>
            <a:r>
              <a:rPr sz="4750" spc="254" dirty="0">
                <a:solidFill>
                  <a:srgbClr val="5E5E5E"/>
                </a:solidFill>
                <a:latin typeface="Trebuchet MS"/>
                <a:cs typeface="Trebuchet MS"/>
              </a:rPr>
              <a:t>23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04" dirty="0">
                <a:solidFill>
                  <a:srgbClr val="5E5E5E"/>
                </a:solidFill>
                <a:latin typeface="Trebuchet MS"/>
                <a:cs typeface="Trebuchet MS"/>
              </a:rPr>
              <a:t>654321</a:t>
            </a:r>
            <a:endParaRPr sz="4750" dirty="0">
              <a:latin typeface="Trebuchet MS"/>
              <a:cs typeface="Trebuchet MS"/>
            </a:endParaRPr>
          </a:p>
          <a:p>
            <a:pPr marL="12700">
              <a:lnSpc>
                <a:spcPts val="5695"/>
              </a:lnSpc>
            </a:pPr>
            <a:r>
              <a:rPr sz="4750" spc="245" dirty="0">
                <a:solidFill>
                  <a:srgbClr val="5E5E5E"/>
                </a:solidFill>
                <a:latin typeface="Trebuchet MS"/>
                <a:cs typeface="Trebuchet MS"/>
              </a:rPr>
              <a:t>25</a:t>
            </a:r>
            <a:r>
              <a:rPr sz="4750" spc="-4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295" dirty="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sz="47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750" spc="-155" dirty="0">
                <a:solidFill>
                  <a:srgbClr val="5E5E5E"/>
                </a:solidFill>
                <a:latin typeface="Trebuchet MS"/>
                <a:cs typeface="Trebuchet MS"/>
              </a:rPr>
              <a:t>qwertyuiop</a:t>
            </a:r>
            <a:endParaRPr sz="4750" dirty="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195653" y="4228693"/>
            <a:ext cx="7019290" cy="581787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780415">
              <a:lnSpc>
                <a:spcPct val="100000"/>
              </a:lnSpc>
              <a:spcBef>
                <a:spcPts val="1500"/>
              </a:spcBef>
            </a:pPr>
            <a:r>
              <a:rPr sz="4100" dirty="0">
                <a:solidFill>
                  <a:srgbClr val="5E5E5E"/>
                </a:solidFill>
                <a:latin typeface="Trebuchet MS"/>
                <a:cs typeface="Trebuchet MS"/>
              </a:rPr>
              <a:t>And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90" dirty="0">
                <a:solidFill>
                  <a:srgbClr val="5E5E5E"/>
                </a:solidFill>
                <a:latin typeface="Trebuchet MS"/>
                <a:cs typeface="Trebuchet MS"/>
              </a:rPr>
              <a:t>the</a:t>
            </a:r>
            <a:r>
              <a:rPr sz="4100" spc="-33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winner</a:t>
            </a:r>
            <a:r>
              <a:rPr sz="4100" spc="-3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Trebuchet MS"/>
                <a:cs typeface="Trebuchet MS"/>
              </a:rPr>
              <a:t>is…</a:t>
            </a:r>
            <a:endParaRPr sz="4100" dirty="0">
              <a:latin typeface="Trebuchet MS"/>
              <a:cs typeface="Trebuchet MS"/>
            </a:endParaRPr>
          </a:p>
          <a:p>
            <a:pPr marL="1156335">
              <a:lnSpc>
                <a:spcPct val="100000"/>
              </a:lnSpc>
              <a:spcBef>
                <a:spcPts val="2765"/>
              </a:spcBef>
            </a:pPr>
            <a:r>
              <a:rPr sz="8250" spc="725" dirty="0">
                <a:solidFill>
                  <a:srgbClr val="5E5E5E"/>
                </a:solidFill>
                <a:latin typeface="Trebuchet MS"/>
                <a:cs typeface="Trebuchet MS"/>
              </a:rPr>
              <a:t>123456</a:t>
            </a:r>
            <a:endParaRPr sz="8250" dirty="0">
              <a:latin typeface="Trebuchet MS"/>
              <a:cs typeface="Trebuchet MS"/>
            </a:endParaRPr>
          </a:p>
          <a:p>
            <a:pPr marL="1090295">
              <a:lnSpc>
                <a:spcPct val="100000"/>
              </a:lnSpc>
              <a:spcBef>
                <a:spcPts val="240"/>
              </a:spcBef>
            </a:pPr>
            <a:r>
              <a:rPr sz="8250" spc="725" dirty="0">
                <a:solidFill>
                  <a:srgbClr val="5E5E5E"/>
                </a:solidFill>
                <a:latin typeface="Trebuchet MS"/>
                <a:cs typeface="Trebuchet MS"/>
              </a:rPr>
              <a:t>123456789</a:t>
            </a:r>
            <a:endParaRPr sz="8250" dirty="0">
              <a:latin typeface="Trebuchet MS"/>
              <a:cs typeface="Trebuchet MS"/>
            </a:endParaRPr>
          </a:p>
          <a:p>
            <a:pPr marL="1156335">
              <a:lnSpc>
                <a:spcPct val="100000"/>
              </a:lnSpc>
              <a:spcBef>
                <a:spcPts val="95"/>
              </a:spcBef>
            </a:pPr>
            <a:r>
              <a:rPr sz="8250" spc="1220" dirty="0">
                <a:solidFill>
                  <a:srgbClr val="5E5E5E"/>
                </a:solidFill>
                <a:latin typeface="Trebuchet MS"/>
                <a:cs typeface="Trebuchet MS"/>
              </a:rPr>
              <a:t>picture1</a:t>
            </a:r>
            <a:endParaRPr sz="82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540"/>
              </a:spcBef>
            </a:pPr>
            <a:r>
              <a:rPr sz="2450" dirty="0">
                <a:solidFill>
                  <a:srgbClr val="929292"/>
                </a:solidFill>
                <a:latin typeface="Trebuchet MS"/>
                <a:cs typeface="Trebuchet MS"/>
                <a:hlinkClick r:id="rId2"/>
              </a:rPr>
              <a:t>Nordpass</a:t>
            </a:r>
            <a:r>
              <a:rPr sz="2450" spc="-85" dirty="0">
                <a:solidFill>
                  <a:srgbClr val="929292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2450" spc="60" dirty="0">
                <a:solidFill>
                  <a:srgbClr val="929292"/>
                </a:solidFill>
                <a:latin typeface="Trebuchet MS"/>
                <a:cs typeface="Trebuchet MS"/>
                <a:hlinkClick r:id="rId2"/>
              </a:rPr>
              <a:t>(2020)</a:t>
            </a:r>
            <a:r>
              <a:rPr sz="2450" spc="-80" dirty="0">
                <a:solidFill>
                  <a:srgbClr val="929292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2450" dirty="0">
                <a:solidFill>
                  <a:srgbClr val="929292"/>
                </a:solidFill>
                <a:latin typeface="Trebuchet MS"/>
                <a:cs typeface="Trebuchet MS"/>
                <a:hlinkClick r:id="rId2"/>
              </a:rPr>
              <a:t>275.69.9516</a:t>
            </a:r>
            <a:r>
              <a:rPr sz="2450" spc="-80" dirty="0">
                <a:solidFill>
                  <a:srgbClr val="929292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2450" dirty="0">
                <a:solidFill>
                  <a:srgbClr val="929292"/>
                </a:solidFill>
                <a:latin typeface="Trebuchet MS"/>
                <a:cs typeface="Trebuchet MS"/>
                <a:hlinkClick r:id="rId2"/>
              </a:rPr>
              <a:t>passwords</a:t>
            </a:r>
            <a:r>
              <a:rPr sz="2450" spc="-85" dirty="0">
                <a:solidFill>
                  <a:srgbClr val="929292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2450" spc="-90" dirty="0">
                <a:solidFill>
                  <a:srgbClr val="929292"/>
                </a:solidFill>
                <a:latin typeface="Trebuchet MS"/>
                <a:cs typeface="Trebuchet MS"/>
                <a:hlinkClick r:id="rId2"/>
              </a:rPr>
              <a:t>evaluated.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8745" y="168275"/>
            <a:ext cx="14018961" cy="1398204"/>
          </a:xfrm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67691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Password</a:t>
            </a:r>
            <a:r>
              <a:rPr spc="-825" dirty="0"/>
              <a:t> </a:t>
            </a:r>
            <a:r>
              <a:rPr spc="-65" dirty="0"/>
              <a:t>Security</a:t>
            </a:r>
            <a:r>
              <a:rPr spc="-825" dirty="0"/>
              <a:t> </a:t>
            </a:r>
            <a:r>
              <a:rPr spc="-10" dirty="0"/>
              <a:t>Awards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9138" y="3811402"/>
            <a:ext cx="219888" cy="48166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5284" y="5507402"/>
            <a:ext cx="538371" cy="113962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0096" y="6787281"/>
            <a:ext cx="817526" cy="1131192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1307" y="8056638"/>
            <a:ext cx="841301" cy="1155734"/>
          </a:xfrm>
          <a:prstGeom prst="rect">
            <a:avLst/>
          </a:prstGeom>
        </p:spPr>
      </p:pic>
      <p:pic>
        <p:nvPicPr>
          <p:cNvPr id="2050" name="Picture 2" descr="When Gryffindor Is Winning GIF - Gryffindor Harry Potter Win - Discover &amp;  Share GIFs">
            <a:extLst>
              <a:ext uri="{FF2B5EF4-FFF2-40B4-BE49-F238E27FC236}">
                <a16:creationId xmlns:a16="http://schemas.microsoft.com/office/drawing/2014/main" id="{697C06C9-CC98-D1A3-2976-756E55486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94" y="2103073"/>
            <a:ext cx="474345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305435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Ricerca</a:t>
            </a:r>
            <a:r>
              <a:rPr spc="-790" dirty="0"/>
              <a:t> </a:t>
            </a:r>
            <a:r>
              <a:rPr spc="-100" dirty="0"/>
              <a:t>euristica</a:t>
            </a: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1143" y="2849614"/>
            <a:ext cx="8653550" cy="186505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516269" y="5512213"/>
            <a:ext cx="3072130" cy="4311015"/>
            <a:chOff x="8516269" y="5512213"/>
            <a:chExt cx="3072130" cy="43110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6269" y="5512213"/>
              <a:ext cx="3071554" cy="30715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6269" y="8583782"/>
              <a:ext cx="3071568" cy="1239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305435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Ricerca</a:t>
            </a:r>
            <a:r>
              <a:rPr spc="-790" dirty="0"/>
              <a:t> </a:t>
            </a:r>
            <a:r>
              <a:rPr spc="-100" dirty="0"/>
              <a:t>euristica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2605387" y="6146942"/>
            <a:ext cx="3014980" cy="438150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4100" spc="-35" dirty="0">
                <a:solidFill>
                  <a:srgbClr val="535353"/>
                </a:solidFill>
                <a:latin typeface="Trebuchet MS"/>
                <a:cs typeface="Trebuchet MS"/>
              </a:rPr>
              <a:t>Love</a:t>
            </a:r>
            <a:r>
              <a:rPr sz="4100" spc="-35" dirty="0">
                <a:solidFill>
                  <a:srgbClr val="EB3D44"/>
                </a:solidFill>
                <a:latin typeface="Trebuchet MS"/>
                <a:cs typeface="Trebuchet MS"/>
              </a:rPr>
              <a:t>1!</a:t>
            </a:r>
            <a:endParaRPr sz="4100" dirty="0">
              <a:latin typeface="Trebuchet MS"/>
              <a:cs typeface="Trebuchet MS"/>
            </a:endParaRPr>
          </a:p>
          <a:p>
            <a:pPr marL="12065" marR="5080" algn="ctr">
              <a:lnSpc>
                <a:spcPct val="110600"/>
              </a:lnSpc>
            </a:pPr>
            <a:r>
              <a:rPr sz="4100" spc="-25" dirty="0">
                <a:solidFill>
                  <a:srgbClr val="535353"/>
                </a:solidFill>
                <a:latin typeface="Trebuchet MS"/>
                <a:cs typeface="Trebuchet MS"/>
              </a:rPr>
              <a:t>StarWars</a:t>
            </a:r>
            <a:r>
              <a:rPr sz="4100" spc="-25" dirty="0">
                <a:solidFill>
                  <a:srgbClr val="EB3D44"/>
                </a:solidFill>
                <a:latin typeface="Trebuchet MS"/>
                <a:cs typeface="Trebuchet MS"/>
              </a:rPr>
              <a:t>12@ </a:t>
            </a:r>
            <a:r>
              <a:rPr sz="4100" spc="90" dirty="0">
                <a:solidFill>
                  <a:srgbClr val="535353"/>
                </a:solidFill>
                <a:latin typeface="Trebuchet MS"/>
                <a:cs typeface="Trebuchet MS"/>
              </a:rPr>
              <a:t>P</a:t>
            </a:r>
            <a:r>
              <a:rPr sz="4100" spc="90" dirty="0">
                <a:solidFill>
                  <a:srgbClr val="EB3D44"/>
                </a:solidFill>
                <a:latin typeface="Trebuchet MS"/>
                <a:cs typeface="Trebuchet MS"/>
              </a:rPr>
              <a:t>4$$</a:t>
            </a:r>
            <a:r>
              <a:rPr sz="4100" spc="90" dirty="0">
                <a:solidFill>
                  <a:srgbClr val="535353"/>
                </a:solidFill>
                <a:latin typeface="Trebuchet MS"/>
                <a:cs typeface="Trebuchet MS"/>
              </a:rPr>
              <a:t>w</a:t>
            </a:r>
            <a:r>
              <a:rPr sz="4100" spc="90" dirty="0">
                <a:solidFill>
                  <a:srgbClr val="EB3D44"/>
                </a:solidFill>
                <a:latin typeface="Trebuchet MS"/>
                <a:cs typeface="Trebuchet MS"/>
              </a:rPr>
              <a:t>0</a:t>
            </a:r>
            <a:r>
              <a:rPr sz="4100" spc="90" dirty="0">
                <a:solidFill>
                  <a:srgbClr val="535353"/>
                </a:solidFill>
                <a:latin typeface="Trebuchet MS"/>
                <a:cs typeface="Trebuchet MS"/>
              </a:rPr>
              <a:t>rd </a:t>
            </a:r>
            <a:r>
              <a:rPr sz="4100" spc="-10" dirty="0">
                <a:solidFill>
                  <a:srgbClr val="535353"/>
                </a:solidFill>
                <a:latin typeface="Trebuchet MS"/>
                <a:cs typeface="Trebuchet MS"/>
              </a:rPr>
              <a:t>qwerty</a:t>
            </a:r>
            <a:r>
              <a:rPr sz="4100" spc="-10" dirty="0">
                <a:solidFill>
                  <a:srgbClr val="EB3D44"/>
                </a:solidFill>
                <a:latin typeface="Trebuchet MS"/>
                <a:cs typeface="Trebuchet MS"/>
              </a:rPr>
              <a:t>#77</a:t>
            </a:r>
            <a:endParaRPr sz="4100" dirty="0">
              <a:latin typeface="Trebuchet MS"/>
              <a:cs typeface="Trebuchet MS"/>
            </a:endParaRPr>
          </a:p>
          <a:p>
            <a:pPr marL="699770" marR="692150" indent="25400" algn="ctr">
              <a:lnSpc>
                <a:spcPts val="6270"/>
              </a:lnSpc>
              <a:spcBef>
                <a:spcPts val="229"/>
              </a:spcBef>
            </a:pPr>
            <a:r>
              <a:rPr sz="4100" spc="-625" dirty="0">
                <a:solidFill>
                  <a:srgbClr val="535353"/>
                </a:solidFill>
                <a:latin typeface="Trebuchet MS"/>
                <a:cs typeface="Trebuchet MS"/>
              </a:rPr>
              <a:t>… </a:t>
            </a:r>
            <a:r>
              <a:rPr sz="4100" spc="260" dirty="0">
                <a:solidFill>
                  <a:srgbClr val="535353"/>
                </a:solidFill>
                <a:latin typeface="Trebuchet MS"/>
                <a:cs typeface="Trebuchet MS"/>
              </a:rPr>
              <a:t>ZZZZZ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17720" y="6285909"/>
            <a:ext cx="1688464" cy="438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" marR="5080" indent="-8255" algn="just">
              <a:lnSpc>
                <a:spcPct val="110600"/>
              </a:lnSpc>
              <a:spcBef>
                <a:spcPts val="95"/>
              </a:spcBef>
            </a:pPr>
            <a:r>
              <a:rPr sz="4100" spc="180" dirty="0">
                <a:solidFill>
                  <a:srgbClr val="535353"/>
                </a:solidFill>
                <a:latin typeface="Trebuchet MS"/>
                <a:cs typeface="Trebuchet MS"/>
              </a:rPr>
              <a:t>AAAAA </a:t>
            </a:r>
            <a:r>
              <a:rPr sz="4100" spc="175" dirty="0">
                <a:solidFill>
                  <a:srgbClr val="535353"/>
                </a:solidFill>
                <a:latin typeface="Trebuchet MS"/>
                <a:cs typeface="Trebuchet MS"/>
              </a:rPr>
              <a:t>AAAA</a:t>
            </a:r>
            <a:r>
              <a:rPr sz="4100" spc="175" dirty="0">
                <a:solidFill>
                  <a:srgbClr val="EB3D44"/>
                </a:solidFill>
                <a:latin typeface="Trebuchet MS"/>
                <a:cs typeface="Trebuchet MS"/>
              </a:rPr>
              <a:t>B </a:t>
            </a:r>
            <a:r>
              <a:rPr sz="4100" spc="175" dirty="0">
                <a:solidFill>
                  <a:srgbClr val="535353"/>
                </a:solidFill>
                <a:latin typeface="Trebuchet MS"/>
                <a:cs typeface="Trebuchet MS"/>
              </a:rPr>
              <a:t>AAA</a:t>
            </a:r>
            <a:r>
              <a:rPr sz="4100" spc="175" dirty="0">
                <a:solidFill>
                  <a:srgbClr val="EB3D44"/>
                </a:solidFill>
                <a:latin typeface="Trebuchet MS"/>
                <a:cs typeface="Trebuchet MS"/>
              </a:rPr>
              <a:t>B</a:t>
            </a:r>
            <a:r>
              <a:rPr sz="4100" spc="175" dirty="0">
                <a:solidFill>
                  <a:srgbClr val="535353"/>
                </a:solidFill>
                <a:latin typeface="Trebuchet MS"/>
                <a:cs typeface="Trebuchet MS"/>
              </a:rPr>
              <a:t>A AA</a:t>
            </a:r>
            <a:r>
              <a:rPr sz="4100" spc="175" dirty="0">
                <a:solidFill>
                  <a:srgbClr val="EB3D44"/>
                </a:solidFill>
                <a:latin typeface="Trebuchet MS"/>
                <a:cs typeface="Trebuchet MS"/>
              </a:rPr>
              <a:t>B</a:t>
            </a:r>
            <a:r>
              <a:rPr sz="4100" spc="175" dirty="0">
                <a:solidFill>
                  <a:srgbClr val="535353"/>
                </a:solidFill>
                <a:latin typeface="Trebuchet MS"/>
                <a:cs typeface="Trebuchet MS"/>
              </a:rPr>
              <a:t>AA</a:t>
            </a:r>
            <a:endParaRPr sz="4100" dirty="0">
              <a:latin typeface="Trebuchet MS"/>
              <a:cs typeface="Trebuchet MS"/>
            </a:endParaRPr>
          </a:p>
          <a:p>
            <a:pPr marL="36830" marR="29209" indent="664845">
              <a:lnSpc>
                <a:spcPts val="6270"/>
              </a:lnSpc>
              <a:spcBef>
                <a:spcPts val="229"/>
              </a:spcBef>
            </a:pPr>
            <a:r>
              <a:rPr sz="4100" spc="-625" dirty="0">
                <a:solidFill>
                  <a:srgbClr val="535353"/>
                </a:solidFill>
                <a:latin typeface="Trebuchet MS"/>
                <a:cs typeface="Trebuchet MS"/>
              </a:rPr>
              <a:t>… </a:t>
            </a:r>
            <a:r>
              <a:rPr sz="4100" spc="260" dirty="0">
                <a:solidFill>
                  <a:srgbClr val="535353"/>
                </a:solidFill>
                <a:latin typeface="Trebuchet MS"/>
                <a:cs typeface="Trebuchet MS"/>
              </a:rPr>
              <a:t>ZZZZZ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5247" y="5114554"/>
            <a:ext cx="5988322" cy="8112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20491" y="5132592"/>
            <a:ext cx="5159413" cy="639050"/>
          </a:xfrm>
          <a:prstGeom prst="rect">
            <a:avLst/>
          </a:prstGeom>
        </p:spPr>
      </p:pic>
      <p:pic>
        <p:nvPicPr>
          <p:cNvPr id="3074" name="Picture 2" descr="Idiot GIF by bi_potter_fan | Gfycat">
            <a:extLst>
              <a:ext uri="{FF2B5EF4-FFF2-40B4-BE49-F238E27FC236}">
                <a16:creationId xmlns:a16="http://schemas.microsoft.com/office/drawing/2014/main" id="{469E1064-9BC4-E3EC-B436-B9A73086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308" y="2314065"/>
            <a:ext cx="4096211" cy="230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OL CONTEST, Hermione studying!!! - Hermione Granger Answers | Hermione,  Hermione granger, Harry potter hermione">
            <a:extLst>
              <a:ext uri="{FF2B5EF4-FFF2-40B4-BE49-F238E27FC236}">
                <a16:creationId xmlns:a16="http://schemas.microsoft.com/office/drawing/2014/main" id="{5FAC028F-5D0E-FB72-95A3-DF29A808E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882" y="2193489"/>
            <a:ext cx="3859381" cy="252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0450" y="701675"/>
            <a:ext cx="9906000" cy="1399034"/>
          </a:xfrm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lang="it-IT" spc="-210" dirty="0"/>
              <a:t>‘’Procioni anonimi’’</a:t>
            </a:r>
            <a:endParaRPr spc="-155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A609C1-5239-AC5A-7775-0F00C6771D5F}"/>
              </a:ext>
            </a:extLst>
          </p:cNvPr>
          <p:cNvSpPr txBox="1"/>
          <p:nvPr/>
        </p:nvSpPr>
        <p:spPr>
          <a:xfrm>
            <a:off x="1593850" y="3063875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35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Questo perché Google Drive consente l’</a:t>
            </a:r>
            <a:r>
              <a:rPr lang="it-IT" sz="3500" b="1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autorizzazione </a:t>
            </a:r>
            <a:r>
              <a:rPr lang="it-IT" sz="35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senza bisogno di </a:t>
            </a:r>
            <a:r>
              <a:rPr lang="it-IT" sz="3500" b="1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identificazione</a:t>
            </a:r>
            <a:r>
              <a:rPr lang="it-IT" sz="35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it-IT" sz="35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rgbClr val="F523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AUTORIZZAZIONE</a:t>
            </a:r>
            <a:r>
              <a:rPr lang="it-IT" sz="35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5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ti concedo privilegi di accesso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it-IT" sz="35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rgbClr val="F523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IDENTIFICAZIONE</a:t>
            </a:r>
            <a:r>
              <a:rPr lang="it-IT" sz="35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è l’atto di indicare l’identità di una persona o una cosa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it-IT" sz="35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rgbClr val="F523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AUTENTICAZIONE</a:t>
            </a:r>
            <a:r>
              <a:rPr lang="it-IT" sz="35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è l’atto di confermare la veridicità di un’informazione (es. identità) tramite l’utilizzo di un attributo (es. password)</a:t>
            </a:r>
            <a:endParaRPr lang="it-IT" sz="3500" dirty="0">
              <a:effectLst/>
            </a:endParaRPr>
          </a:p>
        </p:txBody>
      </p:sp>
      <p:pic>
        <p:nvPicPr>
          <p:cNvPr id="3074" name="Picture 2" descr="Anonymous Animals in Google Drive | Quasi Engineer">
            <a:extLst>
              <a:ext uri="{FF2B5EF4-FFF2-40B4-BE49-F238E27FC236}">
                <a16:creationId xmlns:a16="http://schemas.microsoft.com/office/drawing/2014/main" id="{2CD93D51-5C51-E9EF-13AF-1D81B2316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650" y="2759075"/>
            <a:ext cx="4462462" cy="677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394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305435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Ricerca</a:t>
            </a:r>
            <a:r>
              <a:rPr spc="-790" dirty="0"/>
              <a:t> </a:t>
            </a:r>
            <a:r>
              <a:rPr spc="-100" dirty="0"/>
              <a:t>euristica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501157" y="1869433"/>
            <a:ext cx="111423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85" dirty="0">
                <a:solidFill>
                  <a:srgbClr val="5E5E5E"/>
                </a:solidFill>
                <a:latin typeface="Trebuchet MS"/>
                <a:cs typeface="Trebuchet MS"/>
              </a:rPr>
              <a:t>“</a:t>
            </a:r>
            <a:r>
              <a:rPr sz="4100" spc="-65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4100" spc="-25" dirty="0">
                <a:solidFill>
                  <a:srgbClr val="5E5E5E"/>
                </a:solidFill>
                <a:latin typeface="Trebuchet MS"/>
                <a:cs typeface="Trebuchet MS"/>
              </a:rPr>
              <a:t>ggiungo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5" dirty="0">
                <a:solidFill>
                  <a:srgbClr val="FF2F92"/>
                </a:solidFill>
                <a:latin typeface="Trebuchet MS"/>
                <a:cs typeface="Trebuchet MS"/>
              </a:rPr>
              <a:t>simbolo</a:t>
            </a:r>
            <a:r>
              <a:rPr sz="4100" spc="-350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4100" spc="-240" dirty="0">
                <a:solidFill>
                  <a:srgbClr val="5E5E5E"/>
                </a:solidFill>
                <a:latin typeface="Trebuchet MS"/>
                <a:cs typeface="Trebuchet MS"/>
              </a:rPr>
              <a:t>alla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15" dirty="0">
                <a:solidFill>
                  <a:srgbClr val="5E5E5E"/>
                </a:solidFill>
                <a:latin typeface="Trebuchet MS"/>
                <a:cs typeface="Trebuchet MS"/>
              </a:rPr>
              <a:t>fine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0" dirty="0">
                <a:solidFill>
                  <a:srgbClr val="5E5E5E"/>
                </a:solidFill>
                <a:latin typeface="Trebuchet MS"/>
                <a:cs typeface="Trebuchet MS"/>
              </a:rPr>
              <a:t>così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0" dirty="0">
                <a:solidFill>
                  <a:srgbClr val="5E5E5E"/>
                </a:solidFill>
                <a:latin typeface="Trebuchet MS"/>
                <a:cs typeface="Trebuchet MS"/>
              </a:rPr>
              <a:t>diventa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75" dirty="0">
                <a:solidFill>
                  <a:srgbClr val="5E5E5E"/>
                </a:solidFill>
                <a:latin typeface="Trebuchet MS"/>
                <a:cs typeface="Trebuchet MS"/>
              </a:rPr>
              <a:t>sicura…”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5995" y="7863425"/>
            <a:ext cx="57594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114" dirty="0">
                <a:solidFill>
                  <a:srgbClr val="444444"/>
                </a:solidFill>
                <a:latin typeface="Trebuchet MS"/>
                <a:cs typeface="Trebuchet MS"/>
              </a:rPr>
              <a:t>10%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9164" y="6156864"/>
            <a:ext cx="61277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210" dirty="0">
                <a:solidFill>
                  <a:srgbClr val="444444"/>
                </a:solidFill>
                <a:latin typeface="Trebuchet MS"/>
                <a:cs typeface="Trebuchet MS"/>
              </a:rPr>
              <a:t>20%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1387" y="4450303"/>
            <a:ext cx="62039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235" dirty="0">
                <a:solidFill>
                  <a:srgbClr val="444444"/>
                </a:solidFill>
                <a:latin typeface="Trebuchet MS"/>
                <a:cs typeface="Trebuchet MS"/>
              </a:rPr>
              <a:t>30%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7572" y="2743742"/>
            <a:ext cx="62420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245" dirty="0">
                <a:solidFill>
                  <a:srgbClr val="444444"/>
                </a:solidFill>
                <a:latin typeface="Trebuchet MS"/>
                <a:cs typeface="Trebuchet MS"/>
              </a:rPr>
              <a:t>40%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85781" y="9774571"/>
            <a:ext cx="14732635" cy="0"/>
          </a:xfrm>
          <a:custGeom>
            <a:avLst/>
            <a:gdLst/>
            <a:ahLst/>
            <a:cxnLst/>
            <a:rect l="l" t="t" r="r" b="b"/>
            <a:pathLst>
              <a:path w="14732635">
                <a:moveTo>
                  <a:pt x="0" y="0"/>
                </a:moveTo>
                <a:lnTo>
                  <a:pt x="14732540" y="0"/>
                </a:lnTo>
              </a:path>
            </a:pathLst>
          </a:custGeom>
          <a:ln w="5235">
            <a:solidFill>
              <a:srgbClr val="A7A7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93207" y="9908978"/>
            <a:ext cx="10604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-235" dirty="0">
                <a:solidFill>
                  <a:srgbClr val="444444"/>
                </a:solidFill>
                <a:latin typeface="Trebuchet MS"/>
                <a:cs typeface="Trebuchet MS"/>
              </a:rPr>
              <a:t>!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2675" y="9908978"/>
            <a:ext cx="288290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254" dirty="0">
                <a:solidFill>
                  <a:srgbClr val="444444"/>
                </a:solidFill>
                <a:latin typeface="Trebuchet MS"/>
                <a:cs typeface="Trebuchet MS"/>
              </a:rPr>
              <a:t>@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84059" y="9908978"/>
            <a:ext cx="20764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195" dirty="0">
                <a:solidFill>
                  <a:srgbClr val="444444"/>
                </a:solidFill>
                <a:latin typeface="Trebuchet MS"/>
                <a:cs typeface="Trebuchet MS"/>
              </a:rPr>
              <a:t>#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35538" y="9908978"/>
            <a:ext cx="104457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955040" algn="l"/>
              </a:tabLst>
            </a:pPr>
            <a:r>
              <a:rPr sz="2350" spc="25" dirty="0">
                <a:solidFill>
                  <a:srgbClr val="444444"/>
                </a:solidFill>
                <a:latin typeface="Trebuchet MS"/>
                <a:cs typeface="Trebuchet MS"/>
              </a:rPr>
              <a:t>*</a:t>
            </a:r>
            <a:r>
              <a:rPr sz="2350" dirty="0">
                <a:solidFill>
                  <a:srgbClr val="444444"/>
                </a:solidFill>
                <a:latin typeface="Trebuchet MS"/>
                <a:cs typeface="Trebuchet MS"/>
              </a:rPr>
              <a:t>	</a:t>
            </a:r>
            <a:r>
              <a:rPr sz="2350" spc="-32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46492" y="9908978"/>
            <a:ext cx="20764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195" dirty="0">
                <a:solidFill>
                  <a:srgbClr val="444444"/>
                </a:solidFill>
                <a:latin typeface="Trebuchet MS"/>
                <a:cs typeface="Trebuchet MS"/>
              </a:rPr>
              <a:t>$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57619" y="9908978"/>
            <a:ext cx="22669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-80" dirty="0">
                <a:solidFill>
                  <a:srgbClr val="444444"/>
                </a:solidFill>
                <a:latin typeface="Trebuchet MS"/>
                <a:cs typeface="Trebuchet MS"/>
              </a:rPr>
              <a:t>&amp;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14526" y="9735580"/>
            <a:ext cx="1084580" cy="109347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0"/>
              </a:spcBef>
              <a:tabLst>
                <a:tab pos="923925" algn="l"/>
              </a:tabLst>
            </a:pPr>
            <a:r>
              <a:rPr sz="2350" spc="95" dirty="0">
                <a:solidFill>
                  <a:srgbClr val="444444"/>
                </a:solidFill>
                <a:latin typeface="Trebuchet MS"/>
                <a:cs typeface="Trebuchet MS"/>
              </a:rPr>
              <a:t>-</a:t>
            </a:r>
            <a:r>
              <a:rPr sz="2350" dirty="0">
                <a:solidFill>
                  <a:srgbClr val="444444"/>
                </a:solidFill>
                <a:latin typeface="Trebuchet MS"/>
                <a:cs typeface="Trebuchet MS"/>
              </a:rPr>
              <a:t>	</a:t>
            </a:r>
            <a:r>
              <a:rPr sz="2350" spc="240" dirty="0">
                <a:solidFill>
                  <a:srgbClr val="444444"/>
                </a:solidFill>
                <a:latin typeface="Trebuchet MS"/>
                <a:cs typeface="Trebuchet MS"/>
              </a:rPr>
              <a:t>?</a:t>
            </a:r>
            <a:endParaRPr sz="2350">
              <a:latin typeface="Trebuchet MS"/>
              <a:cs typeface="Trebuchet MS"/>
            </a:endParaRPr>
          </a:p>
          <a:p>
            <a:pPr marL="72390">
              <a:lnSpc>
                <a:spcPct val="100000"/>
              </a:lnSpc>
              <a:spcBef>
                <a:spcPts val="1385"/>
              </a:spcBef>
            </a:pPr>
            <a:r>
              <a:rPr sz="2350" spc="-10" dirty="0">
                <a:solidFill>
                  <a:srgbClr val="444444"/>
                </a:solidFill>
                <a:latin typeface="Trebuchet MS"/>
                <a:cs typeface="Trebuchet MS"/>
              </a:rPr>
              <a:t>Simboli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29740" y="9908978"/>
            <a:ext cx="20764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195" dirty="0">
                <a:solidFill>
                  <a:srgbClr val="444444"/>
                </a:solidFill>
                <a:latin typeface="Trebuchet MS"/>
                <a:cs typeface="Trebuchet MS"/>
              </a:rPr>
              <a:t>&lt;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03228" y="9908978"/>
            <a:ext cx="10223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-265" dirty="0">
                <a:solidFill>
                  <a:srgbClr val="444444"/>
                </a:solidFill>
                <a:latin typeface="Trebuchet MS"/>
                <a:cs typeface="Trebuchet MS"/>
              </a:rPr>
              <a:t>: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24037" y="9908978"/>
            <a:ext cx="10223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-265" dirty="0">
                <a:solidFill>
                  <a:srgbClr val="444444"/>
                </a:solidFill>
                <a:latin typeface="Trebuchet MS"/>
                <a:cs typeface="Trebuchet MS"/>
              </a:rPr>
              <a:t>,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134576" y="9908978"/>
            <a:ext cx="12255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-470" dirty="0">
                <a:solidFill>
                  <a:srgbClr val="444444"/>
                </a:solidFill>
                <a:latin typeface="Trebuchet MS"/>
                <a:cs typeface="Trebuchet MS"/>
              </a:rPr>
              <a:t>/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55386" y="9908978"/>
            <a:ext cx="1085850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890905" algn="l"/>
              </a:tabLst>
            </a:pPr>
            <a:r>
              <a:rPr sz="2350" spc="-50" dirty="0">
                <a:solidFill>
                  <a:srgbClr val="444444"/>
                </a:solidFill>
                <a:latin typeface="Trebuchet MS"/>
                <a:cs typeface="Trebuchet MS"/>
              </a:rPr>
              <a:t>)</a:t>
            </a:r>
            <a:r>
              <a:rPr sz="2350" dirty="0">
                <a:solidFill>
                  <a:srgbClr val="444444"/>
                </a:solidFill>
                <a:latin typeface="Trebuchet MS"/>
                <a:cs typeface="Trebuchet MS"/>
              </a:rPr>
              <a:t>	</a:t>
            </a:r>
            <a:r>
              <a:rPr sz="2350" spc="145" dirty="0">
                <a:solidFill>
                  <a:srgbClr val="444444"/>
                </a:solidFill>
                <a:latin typeface="Trebuchet MS"/>
                <a:cs typeface="Trebuchet MS"/>
              </a:rPr>
              <a:t>+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854608" y="9908978"/>
            <a:ext cx="20764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195" dirty="0">
                <a:solidFill>
                  <a:srgbClr val="444444"/>
                </a:solidFill>
                <a:latin typeface="Trebuchet MS"/>
                <a:cs typeface="Trebuchet MS"/>
              </a:rPr>
              <a:t>=</a:t>
            </a:r>
            <a:endParaRPr sz="235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80546" y="3015614"/>
            <a:ext cx="14743430" cy="6753859"/>
            <a:chOff x="2680546" y="3015614"/>
            <a:chExt cx="14743430" cy="6753859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6668" y="3015614"/>
              <a:ext cx="659665" cy="675372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8106" y="7654217"/>
              <a:ext cx="659665" cy="21151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9544" y="8209174"/>
              <a:ext cx="659665" cy="156016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0981" y="8523300"/>
              <a:ext cx="659665" cy="12460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2420" y="8753660"/>
              <a:ext cx="659665" cy="10156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3858" y="8910723"/>
              <a:ext cx="659665" cy="8586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5296" y="8994490"/>
              <a:ext cx="659665" cy="77484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6734" y="8994490"/>
              <a:ext cx="649194" cy="77484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8170" y="9151553"/>
              <a:ext cx="649194" cy="61778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09609" y="9224850"/>
              <a:ext cx="649194" cy="54448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0576" y="9308617"/>
              <a:ext cx="659665" cy="4607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42013" y="9381913"/>
              <a:ext cx="659665" cy="3874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63452" y="9381913"/>
              <a:ext cx="659665" cy="3874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84890" y="9465680"/>
              <a:ext cx="659665" cy="30365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27766" y="9538976"/>
              <a:ext cx="659665" cy="23035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06328" y="9465680"/>
              <a:ext cx="659665" cy="30365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680546" y="8622774"/>
              <a:ext cx="14743430" cy="0"/>
            </a:xfrm>
            <a:custGeom>
              <a:avLst/>
              <a:gdLst/>
              <a:ahLst/>
              <a:cxnLst/>
              <a:rect l="l" t="t" r="r" b="b"/>
              <a:pathLst>
                <a:path w="14743430">
                  <a:moveTo>
                    <a:pt x="0" y="0"/>
                  </a:moveTo>
                  <a:lnTo>
                    <a:pt x="14743010" y="0"/>
                  </a:lnTo>
                </a:path>
              </a:pathLst>
            </a:custGeom>
            <a:ln w="31412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7494840" y="8414912"/>
            <a:ext cx="807720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spc="-10" dirty="0">
                <a:solidFill>
                  <a:srgbClr val="444444"/>
                </a:solidFill>
                <a:latin typeface="Trebuchet MS"/>
                <a:cs typeface="Trebuchet MS"/>
              </a:rPr>
              <a:t>Media</a:t>
            </a:r>
            <a:endParaRPr sz="235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8365933" y="8334824"/>
            <a:ext cx="575945" cy="575945"/>
            <a:chOff x="18365933" y="8334824"/>
            <a:chExt cx="575945" cy="575945"/>
          </a:xfrm>
        </p:grpSpPr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365933" y="8334824"/>
              <a:ext cx="575898" cy="57589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82655" y="8347059"/>
              <a:ext cx="523544" cy="523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Ricerca</a:t>
            </a:r>
            <a:r>
              <a:rPr spc="-790" dirty="0"/>
              <a:t> </a:t>
            </a:r>
            <a:r>
              <a:rPr spc="-100" dirty="0"/>
              <a:t>euristica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04816" y="1845900"/>
            <a:ext cx="110845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85" dirty="0">
                <a:solidFill>
                  <a:srgbClr val="5E5E5E"/>
                </a:solidFill>
                <a:latin typeface="Trebuchet MS"/>
                <a:cs typeface="Trebuchet MS"/>
              </a:rPr>
              <a:t>“</a:t>
            </a:r>
            <a:r>
              <a:rPr sz="4100" spc="-65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4100" spc="-25" dirty="0">
                <a:solidFill>
                  <a:srgbClr val="5E5E5E"/>
                </a:solidFill>
                <a:latin typeface="Trebuchet MS"/>
                <a:cs typeface="Trebuchet MS"/>
              </a:rPr>
              <a:t>ggiungo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45" dirty="0">
                <a:solidFill>
                  <a:srgbClr val="FF2F92"/>
                </a:solidFill>
                <a:latin typeface="Trebuchet MS"/>
                <a:cs typeface="Trebuchet MS"/>
              </a:rPr>
              <a:t>numero</a:t>
            </a:r>
            <a:r>
              <a:rPr sz="4100" spc="-355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4100" spc="-240" dirty="0">
                <a:solidFill>
                  <a:srgbClr val="5E5E5E"/>
                </a:solidFill>
                <a:latin typeface="Trebuchet MS"/>
                <a:cs typeface="Trebuchet MS"/>
              </a:rPr>
              <a:t>alla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15" dirty="0">
                <a:solidFill>
                  <a:srgbClr val="5E5E5E"/>
                </a:solidFill>
                <a:latin typeface="Trebuchet MS"/>
                <a:cs typeface="Trebuchet MS"/>
              </a:rPr>
              <a:t>fine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0" dirty="0">
                <a:solidFill>
                  <a:srgbClr val="5E5E5E"/>
                </a:solidFill>
                <a:latin typeface="Trebuchet MS"/>
                <a:cs typeface="Trebuchet MS"/>
              </a:rPr>
              <a:t>così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0" dirty="0">
                <a:solidFill>
                  <a:srgbClr val="5E5E5E"/>
                </a:solidFill>
                <a:latin typeface="Trebuchet MS"/>
                <a:cs typeface="Trebuchet MS"/>
              </a:rPr>
              <a:t>diventa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75" dirty="0">
                <a:solidFill>
                  <a:srgbClr val="5E5E5E"/>
                </a:solidFill>
                <a:latin typeface="Trebuchet MS"/>
                <a:cs typeface="Trebuchet MS"/>
              </a:rPr>
              <a:t>sicura…”</a:t>
            </a:r>
            <a:endParaRPr sz="41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22738" y="3003613"/>
            <a:ext cx="10454640" cy="7893050"/>
            <a:chOff x="4822738" y="3003613"/>
            <a:chExt cx="10454640" cy="78930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2738" y="3003613"/>
              <a:ext cx="10454239" cy="78930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9639" y="3045535"/>
              <a:ext cx="10244822" cy="7683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6077254" y="285639"/>
            <a:ext cx="7939683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Ricerca</a:t>
            </a:r>
            <a:r>
              <a:rPr spc="-790" dirty="0"/>
              <a:t> </a:t>
            </a:r>
            <a:r>
              <a:rPr spc="-100" dirty="0"/>
              <a:t>euristica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04816" y="1845900"/>
            <a:ext cx="110845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85" dirty="0">
                <a:solidFill>
                  <a:srgbClr val="5E5E5E"/>
                </a:solidFill>
                <a:latin typeface="Trebuchet MS"/>
                <a:cs typeface="Trebuchet MS"/>
              </a:rPr>
              <a:t>“</a:t>
            </a:r>
            <a:r>
              <a:rPr sz="4100" spc="-65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4100" spc="-25" dirty="0">
                <a:solidFill>
                  <a:srgbClr val="5E5E5E"/>
                </a:solidFill>
                <a:latin typeface="Trebuchet MS"/>
                <a:cs typeface="Trebuchet MS"/>
              </a:rPr>
              <a:t>ggiungo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45" dirty="0">
                <a:solidFill>
                  <a:srgbClr val="FF2F92"/>
                </a:solidFill>
                <a:latin typeface="Trebuchet MS"/>
                <a:cs typeface="Trebuchet MS"/>
              </a:rPr>
              <a:t>numero</a:t>
            </a:r>
            <a:r>
              <a:rPr sz="4100" spc="-355" dirty="0">
                <a:solidFill>
                  <a:srgbClr val="FF2F92"/>
                </a:solidFill>
                <a:latin typeface="Trebuchet MS"/>
                <a:cs typeface="Trebuchet MS"/>
              </a:rPr>
              <a:t> </a:t>
            </a:r>
            <a:r>
              <a:rPr sz="4100" spc="-240" dirty="0">
                <a:solidFill>
                  <a:srgbClr val="5E5E5E"/>
                </a:solidFill>
                <a:latin typeface="Trebuchet MS"/>
                <a:cs typeface="Trebuchet MS"/>
              </a:rPr>
              <a:t>alla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15" dirty="0">
                <a:solidFill>
                  <a:srgbClr val="5E5E5E"/>
                </a:solidFill>
                <a:latin typeface="Trebuchet MS"/>
                <a:cs typeface="Trebuchet MS"/>
              </a:rPr>
              <a:t>fine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0" dirty="0">
                <a:solidFill>
                  <a:srgbClr val="5E5E5E"/>
                </a:solidFill>
                <a:latin typeface="Trebuchet MS"/>
                <a:cs typeface="Trebuchet MS"/>
              </a:rPr>
              <a:t>così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0" dirty="0">
                <a:solidFill>
                  <a:srgbClr val="5E5E5E"/>
                </a:solidFill>
                <a:latin typeface="Trebuchet MS"/>
                <a:cs typeface="Trebuchet MS"/>
              </a:rPr>
              <a:t>diventa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75" dirty="0">
                <a:solidFill>
                  <a:srgbClr val="5E5E5E"/>
                </a:solidFill>
                <a:latin typeface="Trebuchet MS"/>
                <a:cs typeface="Trebuchet MS"/>
              </a:rPr>
              <a:t>sicura…”</a:t>
            </a:r>
            <a:endParaRPr sz="41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99387" y="2760977"/>
            <a:ext cx="8013700" cy="8013700"/>
            <a:chOff x="1399387" y="2760977"/>
            <a:chExt cx="8013700" cy="8013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9387" y="2760977"/>
              <a:ext cx="8013541" cy="80135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289" y="2802899"/>
              <a:ext cx="7804123" cy="780412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0686784" y="2760977"/>
            <a:ext cx="8013700" cy="8013700"/>
            <a:chOff x="10686784" y="2760977"/>
            <a:chExt cx="8013700" cy="80137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6784" y="2760977"/>
              <a:ext cx="8013541" cy="80135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93682" y="2802899"/>
              <a:ext cx="7804123" cy="7804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321452" y="625475"/>
            <a:ext cx="9461196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lang="it-IT" spc="-90" dirty="0"/>
              <a:t>One-time-password</a:t>
            </a:r>
            <a:endParaRPr spc="-1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0D6618-3200-8436-8E8E-DB2EDECB3408}"/>
              </a:ext>
            </a:extLst>
          </p:cNvPr>
          <p:cNvSpPr txBox="1"/>
          <p:nvPr/>
        </p:nvSpPr>
        <p:spPr>
          <a:xfrm>
            <a:off x="1822450" y="2835275"/>
            <a:ext cx="8686800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 una password valida solo per una singola sessione di accesso o transazione. 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Risolve il problema degli attacchi con replica (= qualcuno indovina la nostra password e la utilizza per eseguire l’accesso)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può essere memorizzata (sarebbe inutile, visto che cambia continuamente) e ha quindi bisogno di una tecnologia supplementare (</a:t>
            </a:r>
            <a:r>
              <a:rPr lang="it-IT" sz="3500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per poter essere utilizzata.</a:t>
            </a:r>
          </a:p>
        </p:txBody>
      </p:sp>
      <p:pic>
        <p:nvPicPr>
          <p:cNvPr id="5122" name="Picture 2" descr="Dispositivo OTP Con Display | Namirial.it">
            <a:extLst>
              <a:ext uri="{FF2B5EF4-FFF2-40B4-BE49-F238E27FC236}">
                <a16:creationId xmlns:a16="http://schemas.microsoft.com/office/drawing/2014/main" id="{5B094346-BF4C-8289-FB68-D4793489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650" y="2316163"/>
            <a:ext cx="4451349" cy="333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utomatic OTP/SMS Detection Integration Android | by Shubham Agrawal |  Medium">
            <a:extLst>
              <a:ext uri="{FF2B5EF4-FFF2-40B4-BE49-F238E27FC236}">
                <a16:creationId xmlns:a16="http://schemas.microsoft.com/office/drawing/2014/main" id="{1ACB86B4-0B1D-1297-E590-447D5071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899" y="6113095"/>
            <a:ext cx="3848100" cy="361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43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321452" y="625475"/>
            <a:ext cx="9461196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lang="it-IT" spc="-90" dirty="0"/>
              <a:t>One-time-password</a:t>
            </a:r>
            <a:endParaRPr spc="-1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0D6618-3200-8436-8E8E-DB2EDECB3408}"/>
              </a:ext>
            </a:extLst>
          </p:cNvPr>
          <p:cNvSpPr txBox="1"/>
          <p:nvPr/>
        </p:nvSpPr>
        <p:spPr>
          <a:xfrm>
            <a:off x="6546850" y="2652097"/>
            <a:ext cx="7010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vengono generate?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2B08EC-34B2-CA9C-279C-D7AAF22FA43B}"/>
              </a:ext>
            </a:extLst>
          </p:cNvPr>
          <p:cNvSpPr txBox="1"/>
          <p:nvPr/>
        </p:nvSpPr>
        <p:spPr>
          <a:xfrm>
            <a:off x="2698750" y="4181789"/>
            <a:ext cx="1470660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 idee principali:</a:t>
            </a:r>
          </a:p>
          <a:p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Sincronizzazione temporale</a:t>
            </a:r>
          </a:p>
          <a:p>
            <a:pPr marL="342900" indent="-342900">
              <a:buFont typeface="+mj-lt"/>
              <a:buAutoNum type="arabicPeriod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Algoritmi matematici che generano una nuova password in base alla password precedente, secondo una sequenza predefinita</a:t>
            </a:r>
          </a:p>
          <a:p>
            <a:pPr marL="342900" indent="-342900">
              <a:buFont typeface="+mj-lt"/>
              <a:buAutoNum type="arabicPeriod"/>
            </a:pPr>
            <a:endParaRPr lang="it-IT" sz="4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4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Confronto tra input utente e valore atteso</a:t>
            </a:r>
          </a:p>
        </p:txBody>
      </p:sp>
    </p:spTree>
    <p:extLst>
      <p:ext uri="{BB962C8B-B14F-4D97-AF65-F5344CB8AC3E}">
        <p14:creationId xmlns:p14="http://schemas.microsoft.com/office/powerpoint/2010/main" val="1132683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321452" y="625475"/>
            <a:ext cx="9461196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lang="it-IT" spc="-90" dirty="0"/>
              <a:t>One-time-password</a:t>
            </a:r>
            <a:endParaRPr spc="-1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0D6618-3200-8436-8E8E-DB2EDECB3408}"/>
              </a:ext>
            </a:extLst>
          </p:cNvPr>
          <p:cNvSpPr txBox="1"/>
          <p:nvPr/>
        </p:nvSpPr>
        <p:spPr>
          <a:xfrm>
            <a:off x="6927850" y="2682875"/>
            <a:ext cx="62484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vengono generate?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2B08EC-34B2-CA9C-279C-D7AAF22FA43B}"/>
              </a:ext>
            </a:extLst>
          </p:cNvPr>
          <p:cNvSpPr txBox="1"/>
          <p:nvPr/>
        </p:nvSpPr>
        <p:spPr>
          <a:xfrm>
            <a:off x="2698750" y="4435475"/>
            <a:ext cx="92583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Sincronizzazione temporale</a:t>
            </a:r>
          </a:p>
          <a:p>
            <a:endParaRPr lang="it-IT" sz="35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token ha un orologio interno, sincronizzato con l’orologio del server. La password generata è valida solo all’interno di quel determinato intervallo temporale. 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ountdown Timer in SAP UI5 | SAP Blogs">
            <a:extLst>
              <a:ext uri="{FF2B5EF4-FFF2-40B4-BE49-F238E27FC236}">
                <a16:creationId xmlns:a16="http://schemas.microsoft.com/office/drawing/2014/main" id="{BA28FC92-DEA3-8F1F-AB45-D7C4C5119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0" y="4740275"/>
            <a:ext cx="46482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40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321452" y="625475"/>
            <a:ext cx="9461196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lang="it-IT" spc="-90" dirty="0"/>
              <a:t>One-time-password</a:t>
            </a:r>
            <a:endParaRPr spc="-1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0D6618-3200-8436-8E8E-DB2EDECB3408}"/>
              </a:ext>
            </a:extLst>
          </p:cNvPr>
          <p:cNvSpPr txBox="1"/>
          <p:nvPr/>
        </p:nvSpPr>
        <p:spPr>
          <a:xfrm>
            <a:off x="6927850" y="2682875"/>
            <a:ext cx="62484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vengono generate?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2B08EC-34B2-CA9C-279C-D7AAF22FA43B}"/>
              </a:ext>
            </a:extLst>
          </p:cNvPr>
          <p:cNvSpPr txBox="1"/>
          <p:nvPr/>
        </p:nvSpPr>
        <p:spPr>
          <a:xfrm>
            <a:off x="2355850" y="4181789"/>
            <a:ext cx="147066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Algoritmi matematici che generano una nuova password in base alla password precedente, secondo una sequenza predefinita</a:t>
            </a:r>
          </a:p>
          <a:p>
            <a:endParaRPr lang="it-IT" sz="35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viene scelto un seme (valore iniziale) </a:t>
            </a:r>
            <a:r>
              <a:rPr lang="it-IT" sz="3500" i="1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endParaRPr lang="it-IT" sz="3500" dirty="0">
              <a:solidFill>
                <a:srgbClr val="F523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viene applicata ripetutamente (es 1000 volte) una funzione hash </a:t>
            </a:r>
            <a:r>
              <a:rPr lang="it-IT" sz="35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h(s) </a:t>
            </a:r>
          </a:p>
          <a:p>
            <a:endParaRPr lang="it-IT" sz="35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viene memorizzato </a:t>
            </a:r>
            <a:r>
              <a:rPr lang="it-IT" sz="35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it-IT" sz="3500" i="1" baseline="-25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it-IT" sz="35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sul server</a:t>
            </a:r>
            <a:endParaRPr lang="it-IT" sz="35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57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321452" y="625475"/>
            <a:ext cx="9461196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lang="it-IT" spc="-90" dirty="0"/>
              <a:t>One-time-password</a:t>
            </a:r>
            <a:endParaRPr spc="-1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0D6618-3200-8436-8E8E-DB2EDECB3408}"/>
              </a:ext>
            </a:extLst>
          </p:cNvPr>
          <p:cNvSpPr txBox="1"/>
          <p:nvPr/>
        </p:nvSpPr>
        <p:spPr>
          <a:xfrm>
            <a:off x="6927850" y="2682875"/>
            <a:ext cx="62484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vengono generate?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2B08EC-34B2-CA9C-279C-D7AAF22FA43B}"/>
              </a:ext>
            </a:extLst>
          </p:cNvPr>
          <p:cNvSpPr txBox="1"/>
          <p:nvPr/>
        </p:nvSpPr>
        <p:spPr>
          <a:xfrm>
            <a:off x="2355850" y="4181789"/>
            <a:ext cx="147066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Algoritmi matematici che generano una nuova password in base alla password precedente, secondo una sequenza predefinita</a:t>
            </a:r>
          </a:p>
          <a:p>
            <a:endParaRPr lang="it-IT" sz="35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primo accesso, l’utente utilizza </a:t>
            </a:r>
            <a:r>
              <a:rPr lang="it-IT" sz="3500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it-IT" sz="3500" i="1" baseline="-25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999</a:t>
            </a:r>
            <a:r>
              <a:rPr lang="it-IT" sz="3500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</a:t>
            </a:r>
          </a:p>
          <a:p>
            <a:endParaRPr lang="it-IT" sz="3500" dirty="0">
              <a:solidFill>
                <a:srgbClr val="F523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sistema riceve </a:t>
            </a:r>
            <a:r>
              <a:rPr lang="it-IT" sz="3500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it-IT" sz="3500" i="1" baseline="-25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999</a:t>
            </a:r>
            <a:r>
              <a:rPr lang="it-IT" sz="3500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calcola h(</a:t>
            </a:r>
            <a:r>
              <a:rPr lang="it-IT" sz="3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it-IT" sz="3500" i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999</a:t>
            </a:r>
            <a:r>
              <a:rPr lang="it-IT" sz="3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</a:t>
            </a:r>
            <a:r>
              <a:rPr lang="it-IT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5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it-IT" sz="3500" i="1" baseline="-25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it-IT" sz="35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  <a:r>
              <a:rPr lang="it-IT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it-IT" sz="3500" i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35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sistema confronta quanto calcolato con quanto salvato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Viene cancellato </a:t>
            </a:r>
            <a:r>
              <a:rPr lang="it-IT" sz="35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it-IT" sz="3500" i="1" baseline="-25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it-IT" sz="35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memorizzato </a:t>
            </a:r>
            <a:r>
              <a:rPr lang="it-IT" sz="3500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it-IT" sz="3500" i="1" baseline="-25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999</a:t>
            </a:r>
            <a:r>
              <a:rPr lang="it-IT" sz="3500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</a:t>
            </a:r>
            <a:endParaRPr lang="it-IT" sz="35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485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321452" y="625475"/>
            <a:ext cx="9461196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lang="it-IT" spc="-90" dirty="0"/>
              <a:t>One-time-password</a:t>
            </a:r>
            <a:endParaRPr spc="-1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0D6618-3200-8436-8E8E-DB2EDECB3408}"/>
              </a:ext>
            </a:extLst>
          </p:cNvPr>
          <p:cNvSpPr txBox="1"/>
          <p:nvPr/>
        </p:nvSpPr>
        <p:spPr>
          <a:xfrm>
            <a:off x="6927850" y="2682875"/>
            <a:ext cx="62484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vengono generate?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2B08EC-34B2-CA9C-279C-D7AAF22FA43B}"/>
              </a:ext>
            </a:extLst>
          </p:cNvPr>
          <p:cNvSpPr txBox="1"/>
          <p:nvPr/>
        </p:nvSpPr>
        <p:spPr>
          <a:xfrm>
            <a:off x="2355850" y="4181789"/>
            <a:ext cx="14859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Algoritmi matematici che generano una nuova password in base alla password precedente, secondo una sequenza predefinita</a:t>
            </a:r>
          </a:p>
          <a:p>
            <a:endParaRPr lang="it-IT" sz="35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secondo accesso, l’utente utilizza </a:t>
            </a:r>
            <a:r>
              <a:rPr lang="it-IT" sz="3500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it-IT" sz="3500" i="1" baseline="-25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998</a:t>
            </a:r>
            <a:r>
              <a:rPr lang="it-IT" sz="3500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</a:t>
            </a:r>
          </a:p>
          <a:p>
            <a:endParaRPr lang="it-IT" sz="3500" dirty="0">
              <a:solidFill>
                <a:srgbClr val="F523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catena di step si ripete, e può essere ripetuta altre 997 volte. Quando arriviamo a </a:t>
            </a:r>
            <a:r>
              <a:rPr lang="it-IT" sz="3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it-IT" sz="3500" i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t-IT" sz="3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avremo bisogno di generare un nuovo seme </a:t>
            </a:r>
            <a:r>
              <a:rPr lang="it-IT" sz="3500" i="1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983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321452" y="625475"/>
            <a:ext cx="9461196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lang="it-IT" spc="-90" dirty="0"/>
              <a:t>One-time-password</a:t>
            </a:r>
            <a:endParaRPr spc="-1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0D6618-3200-8436-8E8E-DB2EDECB3408}"/>
              </a:ext>
            </a:extLst>
          </p:cNvPr>
          <p:cNvSpPr txBox="1"/>
          <p:nvPr/>
        </p:nvSpPr>
        <p:spPr>
          <a:xfrm>
            <a:off x="6584950" y="2682875"/>
            <a:ext cx="6400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Eventuali problemi/attacchi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2B08EC-34B2-CA9C-279C-D7AAF22FA43B}"/>
              </a:ext>
            </a:extLst>
          </p:cNvPr>
          <p:cNvSpPr txBox="1"/>
          <p:nvPr/>
        </p:nvSpPr>
        <p:spPr>
          <a:xfrm>
            <a:off x="2355850" y="4181789"/>
            <a:ext cx="14859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engineering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Man-in-the-middle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Prevedibilità se la generazione non è veramente casuale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ecc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questi motivi, spesso gli OTP vengono utilizzati in combinazione con una password memorizzata dall’utente. </a:t>
            </a:r>
          </a:p>
        </p:txBody>
      </p:sp>
    </p:spTree>
    <p:extLst>
      <p:ext uri="{BB962C8B-B14F-4D97-AF65-F5344CB8AC3E}">
        <p14:creationId xmlns:p14="http://schemas.microsoft.com/office/powerpoint/2010/main" val="2113256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Prevenzione</a:t>
            </a:r>
            <a:r>
              <a:rPr spc="-800" dirty="0"/>
              <a:t> </a:t>
            </a:r>
            <a:r>
              <a:rPr spc="-185" dirty="0"/>
              <a:t>dalle</a:t>
            </a:r>
            <a:r>
              <a:rPr spc="-800" dirty="0"/>
              <a:t> </a:t>
            </a:r>
            <a:r>
              <a:rPr spc="-155" dirty="0"/>
              <a:t>intrusioni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871725" y="2019812"/>
            <a:ext cx="4003040" cy="3275329"/>
            <a:chOff x="1966974" y="2019812"/>
            <a:chExt cx="4003040" cy="32753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6974" y="3568286"/>
              <a:ext cx="4002799" cy="17264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6493" y="3568286"/>
              <a:ext cx="2813288" cy="17264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966" y="4017093"/>
              <a:ext cx="1237631" cy="1063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6533" y="4017085"/>
              <a:ext cx="1159795" cy="10636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5015" y="4017085"/>
              <a:ext cx="1206500" cy="10636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3608" y="4017085"/>
              <a:ext cx="886565" cy="10636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7943" y="4017068"/>
              <a:ext cx="765179" cy="7325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6501" y="4017068"/>
              <a:ext cx="765191" cy="7325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5063" y="4017068"/>
              <a:ext cx="765191" cy="7325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3624" y="4017068"/>
              <a:ext cx="765191" cy="7325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1967" y="2019812"/>
              <a:ext cx="1380824" cy="796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9650" y="2155572"/>
              <a:ext cx="1145457" cy="5285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6502" y="2758453"/>
              <a:ext cx="1623752" cy="13247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56493" y="3874553"/>
              <a:ext cx="1623745" cy="2086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66974" y="4998831"/>
              <a:ext cx="4002799" cy="29590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996427" y="6227322"/>
            <a:ext cx="5756838" cy="65708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541707" y="6227322"/>
            <a:ext cx="5682543" cy="657088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1173856" y="3735758"/>
            <a:ext cx="4415155" cy="1572895"/>
            <a:chOff x="8269105" y="3735758"/>
            <a:chExt cx="4415155" cy="1572895"/>
          </a:xfrm>
        </p:grpSpPr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69105" y="3735758"/>
              <a:ext cx="4139448" cy="15727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08269" y="3933112"/>
              <a:ext cx="1300282" cy="13753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69105" y="4983694"/>
              <a:ext cx="4139445" cy="3247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39402" y="3989356"/>
              <a:ext cx="1369147" cy="13191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39433" y="3989355"/>
              <a:ext cx="1065538" cy="106553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649005" y="4112443"/>
              <a:ext cx="1562100" cy="819785"/>
            </a:xfrm>
            <a:custGeom>
              <a:avLst/>
              <a:gdLst/>
              <a:ahLst/>
              <a:cxnLst/>
              <a:rect l="l" t="t" r="r" b="b"/>
              <a:pathLst>
                <a:path w="1562100" h="819785">
                  <a:moveTo>
                    <a:pt x="1243469" y="681482"/>
                  </a:moveTo>
                  <a:lnTo>
                    <a:pt x="0" y="681482"/>
                  </a:lnTo>
                  <a:lnTo>
                    <a:pt x="0" y="819378"/>
                  </a:lnTo>
                  <a:lnTo>
                    <a:pt x="1243469" y="819378"/>
                  </a:lnTo>
                  <a:lnTo>
                    <a:pt x="1243469" y="681482"/>
                  </a:lnTo>
                  <a:close/>
                </a:path>
                <a:path w="1562100" h="819785">
                  <a:moveTo>
                    <a:pt x="1561579" y="340753"/>
                  </a:moveTo>
                  <a:lnTo>
                    <a:pt x="0" y="340753"/>
                  </a:lnTo>
                  <a:lnTo>
                    <a:pt x="0" y="478650"/>
                  </a:lnTo>
                  <a:lnTo>
                    <a:pt x="1561579" y="478650"/>
                  </a:lnTo>
                  <a:lnTo>
                    <a:pt x="1561579" y="340753"/>
                  </a:lnTo>
                  <a:close/>
                </a:path>
                <a:path w="1562100" h="819785">
                  <a:moveTo>
                    <a:pt x="1561579" y="0"/>
                  </a:moveTo>
                  <a:lnTo>
                    <a:pt x="0" y="0"/>
                  </a:lnTo>
                  <a:lnTo>
                    <a:pt x="0" y="137896"/>
                  </a:lnTo>
                  <a:lnTo>
                    <a:pt x="1561579" y="137896"/>
                  </a:lnTo>
                  <a:lnTo>
                    <a:pt x="1561579" y="0"/>
                  </a:lnTo>
                  <a:close/>
                </a:path>
              </a:pathLst>
            </a:custGeom>
            <a:solidFill>
              <a:srgbClr val="A1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08269" y="4231063"/>
              <a:ext cx="996702" cy="82383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08243" y="3835088"/>
              <a:ext cx="1575667" cy="1054588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1173855" y="2033565"/>
            <a:ext cx="4415155" cy="1572895"/>
            <a:chOff x="8269104" y="2033565"/>
            <a:chExt cx="4415155" cy="1572895"/>
          </a:xfrm>
        </p:grpSpPr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69104" y="2033565"/>
              <a:ext cx="4139448" cy="157272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08269" y="2230911"/>
              <a:ext cx="1300282" cy="13753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69105" y="3281479"/>
              <a:ext cx="4139445" cy="3248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39401" y="2287154"/>
              <a:ext cx="1369147" cy="13191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39433" y="2287154"/>
              <a:ext cx="1065538" cy="10655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49007" y="2410198"/>
              <a:ext cx="1561576" cy="13789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49007" y="2750958"/>
              <a:ext cx="1561576" cy="1378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49007" y="3091726"/>
              <a:ext cx="1243477" cy="13789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108269" y="2528862"/>
              <a:ext cx="996702" cy="82383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08242" y="2132873"/>
              <a:ext cx="1575667" cy="1054600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6658266" y="7155878"/>
            <a:ext cx="6729730" cy="1905000"/>
            <a:chOff x="3753515" y="7155878"/>
            <a:chExt cx="6729730" cy="1905000"/>
          </a:xfrm>
        </p:grpSpPr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53515" y="7155878"/>
              <a:ext cx="6729139" cy="100859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118086" y="8143686"/>
              <a:ext cx="0" cy="567690"/>
            </a:xfrm>
            <a:custGeom>
              <a:avLst/>
              <a:gdLst/>
              <a:ahLst/>
              <a:cxnLst/>
              <a:rect l="l" t="t" r="r" b="b"/>
              <a:pathLst>
                <a:path h="567690">
                  <a:moveTo>
                    <a:pt x="0" y="0"/>
                  </a:moveTo>
                  <a:lnTo>
                    <a:pt x="0" y="514750"/>
                  </a:lnTo>
                  <a:lnTo>
                    <a:pt x="0" y="567105"/>
                  </a:lnTo>
                </a:path>
              </a:pathLst>
            </a:custGeom>
            <a:ln w="104708">
              <a:solidFill>
                <a:srgbClr val="EF41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17045" y="8658437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402081" y="0"/>
                  </a:moveTo>
                  <a:lnTo>
                    <a:pt x="0" y="0"/>
                  </a:lnTo>
                  <a:lnTo>
                    <a:pt x="201040" y="402081"/>
                  </a:lnTo>
                  <a:lnTo>
                    <a:pt x="402081" y="0"/>
                  </a:lnTo>
                  <a:close/>
                </a:path>
              </a:pathLst>
            </a:custGeom>
            <a:solidFill>
              <a:srgbClr val="EF4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683896" y="9084847"/>
            <a:ext cx="867664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-235" dirty="0">
                <a:solidFill>
                  <a:srgbClr val="EF417E"/>
                </a:solidFill>
                <a:latin typeface="Trebuchet MS"/>
                <a:cs typeface="Trebuchet MS"/>
              </a:rPr>
              <a:t>Controllo</a:t>
            </a:r>
            <a:r>
              <a:rPr sz="6900" b="1" spc="-944" dirty="0">
                <a:solidFill>
                  <a:srgbClr val="EF417E"/>
                </a:solidFill>
                <a:latin typeface="Trebuchet MS"/>
                <a:cs typeface="Trebuchet MS"/>
              </a:rPr>
              <a:t> </a:t>
            </a:r>
            <a:r>
              <a:rPr sz="6900" b="1" spc="-170" dirty="0">
                <a:solidFill>
                  <a:srgbClr val="EF417E"/>
                </a:solidFill>
                <a:latin typeface="Trebuchet MS"/>
                <a:cs typeface="Trebuchet MS"/>
              </a:rPr>
              <a:t>degli</a:t>
            </a:r>
            <a:r>
              <a:rPr sz="6900" b="1" spc="-940" dirty="0">
                <a:solidFill>
                  <a:srgbClr val="EF417E"/>
                </a:solidFill>
                <a:latin typeface="Trebuchet MS"/>
                <a:cs typeface="Trebuchet MS"/>
              </a:rPr>
              <a:t> </a:t>
            </a:r>
            <a:r>
              <a:rPr sz="6900" b="1" spc="-10" dirty="0">
                <a:solidFill>
                  <a:srgbClr val="EF417E"/>
                </a:solidFill>
                <a:latin typeface="Trebuchet MS"/>
                <a:cs typeface="Trebuchet MS"/>
              </a:rPr>
              <a:t>accessi</a:t>
            </a:r>
            <a:endParaRPr sz="690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8951255" y="50648"/>
            <a:ext cx="1153160" cy="1164590"/>
            <a:chOff x="18951255" y="50648"/>
            <a:chExt cx="1153160" cy="1164590"/>
          </a:xfrm>
        </p:grpSpPr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951255" y="50648"/>
              <a:ext cx="1152844" cy="1164531"/>
            </a:xfrm>
            <a:prstGeom prst="rect">
              <a:avLst/>
            </a:prstGeom>
          </p:spPr>
        </p:pic>
        <p:pic>
          <p:nvPicPr>
            <p:cNvPr id="63" name="object 63">
              <a:hlinkClick r:id="rId36"/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071293" y="170696"/>
              <a:ext cx="850403" cy="850399"/>
            </a:xfrm>
            <a:prstGeom prst="rect">
              <a:avLst/>
            </a:prstGeom>
          </p:spPr>
        </p:pic>
        <p:pic>
          <p:nvPicPr>
            <p:cNvPr id="64" name="object 64">
              <a:hlinkClick r:id="rId36"/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071293" y="931662"/>
              <a:ext cx="850403" cy="89433"/>
            </a:xfrm>
            <a:prstGeom prst="rect">
              <a:avLst/>
            </a:prstGeom>
          </p:spPr>
        </p:pic>
        <p:pic>
          <p:nvPicPr>
            <p:cNvPr id="65" name="object 65">
              <a:hlinkClick r:id="rId36"/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180505" y="279898"/>
              <a:ext cx="741190" cy="741196"/>
            </a:xfrm>
            <a:prstGeom prst="rect">
              <a:avLst/>
            </a:prstGeom>
          </p:spPr>
        </p:pic>
        <p:pic>
          <p:nvPicPr>
            <p:cNvPr id="66" name="object 66">
              <a:hlinkClick r:id="rId36"/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180506" y="466224"/>
              <a:ext cx="445660" cy="445660"/>
            </a:xfrm>
            <a:prstGeom prst="rect">
              <a:avLst/>
            </a:prstGeom>
          </p:spPr>
        </p:pic>
        <p:pic>
          <p:nvPicPr>
            <p:cNvPr id="67" name="object 67">
              <a:hlinkClick r:id="rId36"/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365201" y="464596"/>
              <a:ext cx="219015" cy="193006"/>
            </a:xfrm>
            <a:prstGeom prst="rect">
              <a:avLst/>
            </a:prstGeom>
          </p:spPr>
        </p:pic>
        <p:pic>
          <p:nvPicPr>
            <p:cNvPr id="68" name="object 68">
              <a:hlinkClick r:id="rId36"/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9365101" y="279898"/>
              <a:ext cx="447393" cy="439953"/>
            </a:xfrm>
            <a:prstGeom prst="rect">
              <a:avLst/>
            </a:prstGeom>
          </p:spPr>
        </p:pic>
        <p:pic>
          <p:nvPicPr>
            <p:cNvPr id="69" name="object 69">
              <a:hlinkClick r:id="rId36"/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9616293" y="607625"/>
              <a:ext cx="64730" cy="108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6455" y="1295093"/>
            <a:ext cx="5608677" cy="7696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39149" y="7388179"/>
            <a:ext cx="991044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425" dirty="0">
                <a:solidFill>
                  <a:srgbClr val="FFFFFF"/>
                </a:solidFill>
              </a:rPr>
              <a:t>P</a:t>
            </a:r>
            <a:r>
              <a:rPr sz="9900" spc="-114" dirty="0">
                <a:solidFill>
                  <a:srgbClr val="FFFFFF"/>
                </a:solidFill>
              </a:rPr>
              <a:t>a</a:t>
            </a:r>
            <a:r>
              <a:rPr sz="9900" spc="-70" dirty="0">
                <a:solidFill>
                  <a:srgbClr val="FFFFFF"/>
                </a:solidFill>
              </a:rPr>
              <a:t>s</a:t>
            </a:r>
            <a:r>
              <a:rPr sz="9900" spc="-95" dirty="0">
                <a:solidFill>
                  <a:srgbClr val="FFFFFF"/>
                </a:solidFill>
              </a:rPr>
              <a:t>s</a:t>
            </a:r>
            <a:r>
              <a:rPr sz="9900" spc="-195" dirty="0">
                <a:solidFill>
                  <a:srgbClr val="FFFFFF"/>
                </a:solidFill>
              </a:rPr>
              <a:t>w</a:t>
            </a:r>
            <a:r>
              <a:rPr sz="9900" spc="-120" dirty="0">
                <a:solidFill>
                  <a:srgbClr val="FFFFFF"/>
                </a:solidFill>
              </a:rPr>
              <a:t>o</a:t>
            </a:r>
            <a:r>
              <a:rPr sz="9900" spc="-375" dirty="0">
                <a:solidFill>
                  <a:srgbClr val="FFFFFF"/>
                </a:solidFill>
              </a:rPr>
              <a:t>r</a:t>
            </a:r>
            <a:r>
              <a:rPr sz="9900" spc="180" dirty="0">
                <a:solidFill>
                  <a:srgbClr val="FFFFFF"/>
                </a:solidFill>
              </a:rPr>
              <a:t>d</a:t>
            </a:r>
            <a:r>
              <a:rPr sz="9900" spc="-1565" dirty="0">
                <a:solidFill>
                  <a:srgbClr val="FFFFFF"/>
                </a:solidFill>
              </a:rPr>
              <a:t> </a:t>
            </a:r>
            <a:r>
              <a:rPr sz="9900" spc="-385" dirty="0">
                <a:solidFill>
                  <a:srgbClr val="FFFFFF"/>
                </a:solidFill>
              </a:rPr>
              <a:t>security</a:t>
            </a:r>
            <a:endParaRPr sz="99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3726683" y="10585856"/>
            <a:ext cx="47548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45" dirty="0">
                <a:solidFill>
                  <a:srgbClr val="535353"/>
                </a:solidFill>
                <a:latin typeface="Trebuchet MS"/>
                <a:cs typeface="Trebuchet MS"/>
              </a:rPr>
              <a:t>Fonte:</a:t>
            </a:r>
            <a:r>
              <a:rPr sz="2450" spc="-175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30" dirty="0">
                <a:solidFill>
                  <a:srgbClr val="535353"/>
                </a:solidFill>
                <a:latin typeface="Trebuchet MS"/>
                <a:cs typeface="Trebuchet MS"/>
              </a:rPr>
              <a:t>Google</a:t>
            </a:r>
            <a:r>
              <a:rPr sz="2450" spc="-175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rgbClr val="535353"/>
                </a:solidFill>
                <a:latin typeface="Trebuchet MS"/>
                <a:cs typeface="Trebuchet MS"/>
              </a:rPr>
              <a:t>Security</a:t>
            </a:r>
            <a:r>
              <a:rPr sz="2450" spc="-175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110" dirty="0">
                <a:solidFill>
                  <a:srgbClr val="535353"/>
                </a:solidFill>
                <a:latin typeface="Trebuchet MS"/>
                <a:cs typeface="Trebuchet MS"/>
              </a:rPr>
              <a:t>Survey,</a:t>
            </a:r>
            <a:r>
              <a:rPr sz="2450" spc="-31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60" dirty="0">
                <a:solidFill>
                  <a:srgbClr val="535353"/>
                </a:solidFill>
                <a:latin typeface="Trebuchet MS"/>
                <a:cs typeface="Trebuchet MS"/>
              </a:rPr>
              <a:t>2019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58952" y="3230432"/>
            <a:ext cx="6617970" cy="583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4100" spc="-125" dirty="0">
                <a:solidFill>
                  <a:srgbClr val="5E5E5E"/>
                </a:solidFill>
                <a:latin typeface="Trebuchet MS"/>
                <a:cs typeface="Trebuchet MS"/>
              </a:rPr>
              <a:t>riusa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40" dirty="0">
                <a:solidFill>
                  <a:srgbClr val="5E5E5E"/>
                </a:solidFill>
                <a:latin typeface="Trebuchet MS"/>
                <a:cs typeface="Trebuchet MS"/>
              </a:rPr>
              <a:t>la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dirty="0">
                <a:solidFill>
                  <a:srgbClr val="5E5E5E"/>
                </a:solidFill>
                <a:latin typeface="Trebuchet MS"/>
                <a:cs typeface="Trebuchet MS"/>
              </a:rPr>
              <a:t>stessa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5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Trebuchet MS"/>
                <a:cs typeface="Trebuchet MS"/>
              </a:rPr>
              <a:t>per </a:t>
            </a:r>
            <a:r>
              <a:rPr sz="4100" spc="-250" dirty="0">
                <a:solidFill>
                  <a:srgbClr val="5E5E5E"/>
                </a:solidFill>
                <a:latin typeface="Trebuchet MS"/>
                <a:cs typeface="Trebuchet MS"/>
              </a:rPr>
              <a:t>molti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30" dirty="0">
                <a:solidFill>
                  <a:srgbClr val="5E5E5E"/>
                </a:solidFill>
                <a:latin typeface="Trebuchet MS"/>
                <a:cs typeface="Trebuchet MS"/>
              </a:rPr>
              <a:t>(ma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75" dirty="0">
                <a:solidFill>
                  <a:srgbClr val="5E5E5E"/>
                </a:solidFill>
                <a:latin typeface="Trebuchet MS"/>
                <a:cs typeface="Trebuchet MS"/>
              </a:rPr>
              <a:t>non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95" dirty="0">
                <a:solidFill>
                  <a:srgbClr val="5E5E5E"/>
                </a:solidFill>
                <a:latin typeface="Trebuchet MS"/>
                <a:cs typeface="Trebuchet MS"/>
              </a:rPr>
              <a:t>tutti)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0" dirty="0">
                <a:solidFill>
                  <a:srgbClr val="5E5E5E"/>
                </a:solidFill>
                <a:latin typeface="Trebuchet MS"/>
                <a:cs typeface="Trebuchet MS"/>
              </a:rPr>
              <a:t>gli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60" dirty="0">
                <a:solidFill>
                  <a:srgbClr val="5E5E5E"/>
                </a:solidFill>
                <a:latin typeface="Trebuchet MS"/>
                <a:cs typeface="Trebuchet MS"/>
              </a:rPr>
              <a:t>account</a:t>
            </a:r>
            <a:endParaRPr sz="4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900" dirty="0">
              <a:latin typeface="Trebuchet MS"/>
              <a:cs typeface="Trebuchet MS"/>
            </a:endParaRPr>
          </a:p>
          <a:p>
            <a:pPr marL="12700" marR="100965">
              <a:lnSpc>
                <a:spcPct val="100499"/>
              </a:lnSpc>
              <a:spcBef>
                <a:spcPts val="5"/>
              </a:spcBef>
            </a:pPr>
            <a:r>
              <a:rPr sz="4100" dirty="0">
                <a:solidFill>
                  <a:srgbClr val="5E5E5E"/>
                </a:solidFill>
                <a:latin typeface="Trebuchet MS"/>
                <a:cs typeface="Trebuchet MS"/>
              </a:rPr>
              <a:t>usa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5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r>
              <a:rPr sz="4100" spc="-3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25" dirty="0">
                <a:solidFill>
                  <a:srgbClr val="5E5E5E"/>
                </a:solidFill>
                <a:latin typeface="Trebuchet MS"/>
                <a:cs typeface="Trebuchet MS"/>
              </a:rPr>
              <a:t>diverse</a:t>
            </a:r>
            <a:r>
              <a:rPr sz="4100" spc="-3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75" dirty="0">
                <a:solidFill>
                  <a:srgbClr val="5E5E5E"/>
                </a:solidFill>
                <a:latin typeface="Trebuchet MS"/>
                <a:cs typeface="Trebuchet MS"/>
              </a:rPr>
              <a:t>per</a:t>
            </a:r>
            <a:r>
              <a:rPr sz="4100" spc="-3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30" dirty="0">
                <a:solidFill>
                  <a:srgbClr val="5E5E5E"/>
                </a:solidFill>
                <a:latin typeface="Trebuchet MS"/>
                <a:cs typeface="Trebuchet MS"/>
              </a:rPr>
              <a:t>tutti </a:t>
            </a:r>
            <a:r>
              <a:rPr sz="4100" spc="-180" dirty="0">
                <a:solidFill>
                  <a:srgbClr val="5E5E5E"/>
                </a:solidFill>
                <a:latin typeface="Trebuchet MS"/>
                <a:cs typeface="Trebuchet MS"/>
              </a:rPr>
              <a:t>gli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account</a:t>
            </a:r>
            <a:endParaRPr sz="4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900" dirty="0">
              <a:latin typeface="Trebuchet MS"/>
              <a:cs typeface="Trebuchet MS"/>
            </a:endParaRPr>
          </a:p>
          <a:p>
            <a:pPr marL="12700" marR="758190">
              <a:lnSpc>
                <a:spcPct val="100499"/>
              </a:lnSpc>
            </a:pPr>
            <a:r>
              <a:rPr sz="4100" dirty="0">
                <a:solidFill>
                  <a:srgbClr val="5E5E5E"/>
                </a:solidFill>
                <a:latin typeface="Trebuchet MS"/>
                <a:cs typeface="Trebuchet MS"/>
              </a:rPr>
              <a:t>usa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40" dirty="0">
                <a:solidFill>
                  <a:srgbClr val="5E5E5E"/>
                </a:solidFill>
                <a:latin typeface="Trebuchet MS"/>
                <a:cs typeface="Trebuchet MS"/>
              </a:rPr>
              <a:t>la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dirty="0">
                <a:solidFill>
                  <a:srgbClr val="5E5E5E"/>
                </a:solidFill>
                <a:latin typeface="Trebuchet MS"/>
                <a:cs typeface="Trebuchet MS"/>
              </a:rPr>
              <a:t>stessa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5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r>
              <a:rPr sz="4100" spc="-3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Trebuchet MS"/>
                <a:cs typeface="Trebuchet MS"/>
              </a:rPr>
              <a:t>per </a:t>
            </a:r>
            <a:r>
              <a:rPr sz="4100" spc="-320" dirty="0">
                <a:solidFill>
                  <a:srgbClr val="5E5E5E"/>
                </a:solidFill>
                <a:latin typeface="Trebuchet MS"/>
                <a:cs typeface="Trebuchet MS"/>
              </a:rPr>
              <a:t>tutti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0" dirty="0">
                <a:solidFill>
                  <a:srgbClr val="5E5E5E"/>
                </a:solidFill>
                <a:latin typeface="Trebuchet MS"/>
                <a:cs typeface="Trebuchet MS"/>
              </a:rPr>
              <a:t>gli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account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2569" y="109602"/>
            <a:ext cx="14018961" cy="1398204"/>
          </a:xfrm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1276985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Bene,</a:t>
            </a:r>
            <a:r>
              <a:rPr spc="-1305" dirty="0"/>
              <a:t> </a:t>
            </a:r>
            <a:r>
              <a:rPr dirty="0"/>
              <a:t>ma</a:t>
            </a:r>
            <a:r>
              <a:rPr spc="-805" dirty="0"/>
              <a:t> </a:t>
            </a:r>
            <a:r>
              <a:rPr spc="-90" dirty="0"/>
              <a:t>non</a:t>
            </a:r>
            <a:r>
              <a:rPr spc="-805" dirty="0"/>
              <a:t> </a:t>
            </a:r>
            <a:r>
              <a:rPr spc="-10" dirty="0"/>
              <a:t>benissimo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6" y="1958054"/>
            <a:ext cx="7979188" cy="81990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42214" y="3395746"/>
            <a:ext cx="2697228" cy="10016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05324" y="5670994"/>
            <a:ext cx="2752388" cy="100163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74781" y="7946239"/>
            <a:ext cx="2584233" cy="100163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1276985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Bene,</a:t>
            </a:r>
            <a:r>
              <a:rPr spc="-1305" dirty="0"/>
              <a:t> </a:t>
            </a:r>
            <a:r>
              <a:rPr dirty="0"/>
              <a:t>ma</a:t>
            </a:r>
            <a:r>
              <a:rPr spc="-805" dirty="0"/>
              <a:t> </a:t>
            </a:r>
            <a:r>
              <a:rPr spc="-90" dirty="0"/>
              <a:t>non</a:t>
            </a:r>
            <a:r>
              <a:rPr spc="-805" dirty="0"/>
              <a:t> </a:t>
            </a:r>
            <a:r>
              <a:rPr spc="-10" dirty="0"/>
              <a:t>benissimo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4529" y="8594555"/>
            <a:ext cx="139452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5" dirty="0">
                <a:solidFill>
                  <a:srgbClr val="5E5E5E"/>
                </a:solidFill>
                <a:latin typeface="Trebuchet MS"/>
                <a:cs typeface="Trebuchet MS"/>
              </a:rPr>
              <a:t>delle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5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0" dirty="0">
                <a:solidFill>
                  <a:srgbClr val="5E5E5E"/>
                </a:solidFill>
                <a:latin typeface="Trebuchet MS"/>
                <a:cs typeface="Trebuchet MS"/>
              </a:rPr>
              <a:t>viene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Trebuchet MS"/>
                <a:cs typeface="Trebuchet MS"/>
              </a:rPr>
              <a:t>usata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65" dirty="0">
                <a:solidFill>
                  <a:srgbClr val="5E5E5E"/>
                </a:solidFill>
                <a:latin typeface="Trebuchet MS"/>
                <a:cs typeface="Trebuchet MS"/>
              </a:rPr>
              <a:t>sia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75" dirty="0">
                <a:solidFill>
                  <a:srgbClr val="5E5E5E"/>
                </a:solidFill>
                <a:latin typeface="Trebuchet MS"/>
                <a:cs typeface="Trebuchet MS"/>
              </a:rPr>
              <a:t>per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0" dirty="0">
                <a:solidFill>
                  <a:srgbClr val="5E5E5E"/>
                </a:solidFill>
                <a:latin typeface="Trebuchet MS"/>
                <a:cs typeface="Trebuchet MS"/>
              </a:rPr>
              <a:t>account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20" dirty="0">
                <a:solidFill>
                  <a:srgbClr val="5E5E5E"/>
                </a:solidFill>
                <a:latin typeface="Trebuchet MS"/>
                <a:cs typeface="Trebuchet MS"/>
              </a:rPr>
              <a:t>lavorativi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Trebuchet MS"/>
                <a:cs typeface="Trebuchet MS"/>
              </a:rPr>
              <a:t>personali.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0677" y="4474320"/>
            <a:ext cx="111525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85" dirty="0">
                <a:solidFill>
                  <a:srgbClr val="5E5E5E"/>
                </a:solidFill>
                <a:latin typeface="Trebuchet MS"/>
                <a:cs typeface="Trebuchet MS"/>
              </a:rPr>
              <a:t>è,</a:t>
            </a:r>
            <a:r>
              <a:rPr sz="4100" spc="-5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15" dirty="0">
                <a:solidFill>
                  <a:srgbClr val="5E5E5E"/>
                </a:solidFill>
                <a:latin typeface="Trebuchet MS"/>
                <a:cs typeface="Trebuchet MS"/>
              </a:rPr>
              <a:t>in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29" dirty="0">
                <a:solidFill>
                  <a:srgbClr val="5E5E5E"/>
                </a:solidFill>
                <a:latin typeface="Trebuchet MS"/>
                <a:cs typeface="Trebuchet MS"/>
              </a:rPr>
              <a:t>media,</a:t>
            </a:r>
            <a:r>
              <a:rPr sz="4100" spc="-5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il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Trebuchet MS"/>
                <a:cs typeface="Trebuchet MS"/>
              </a:rPr>
              <a:t>riuso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15" dirty="0">
                <a:solidFill>
                  <a:srgbClr val="5E5E5E"/>
                </a:solidFill>
                <a:latin typeface="Trebuchet MS"/>
                <a:cs typeface="Trebuchet MS"/>
              </a:rPr>
              <a:t>delle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5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75" dirty="0">
                <a:solidFill>
                  <a:srgbClr val="5E5E5E"/>
                </a:solidFill>
                <a:latin typeface="Trebuchet MS"/>
                <a:cs typeface="Trebuchet MS"/>
              </a:rPr>
              <a:t>per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0" dirty="0">
                <a:solidFill>
                  <a:srgbClr val="5E5E5E"/>
                </a:solidFill>
                <a:latin typeface="Trebuchet MS"/>
                <a:cs typeface="Trebuchet MS"/>
              </a:rPr>
              <a:t>impiegato.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5981" y="2624401"/>
            <a:ext cx="7001666" cy="15409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2353" y="6743613"/>
            <a:ext cx="4260018" cy="15420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91149" y="10680303"/>
            <a:ext cx="2879493" cy="32459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574081" y="10585856"/>
            <a:ext cx="28911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45" dirty="0">
                <a:solidFill>
                  <a:srgbClr val="5E5E5E"/>
                </a:solidFill>
                <a:latin typeface="Trebuchet MS"/>
                <a:cs typeface="Trebuchet MS"/>
              </a:rPr>
              <a:t>Fonte:</a:t>
            </a:r>
            <a:r>
              <a:rPr sz="2450" spc="-1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-40" dirty="0">
                <a:solidFill>
                  <a:srgbClr val="5E5E5E"/>
                </a:solidFill>
                <a:latin typeface="Trebuchet MS"/>
                <a:cs typeface="Trebuchet MS"/>
              </a:rPr>
              <a:t>LastPass,</a:t>
            </a:r>
            <a:r>
              <a:rPr sz="2450" spc="-2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2450" spc="50" dirty="0">
                <a:solidFill>
                  <a:srgbClr val="5E5E5E"/>
                </a:solidFill>
                <a:latin typeface="Trebuchet MS"/>
                <a:cs typeface="Trebuchet MS"/>
              </a:rPr>
              <a:t>2018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1266391" y="10585856"/>
            <a:ext cx="718565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45" dirty="0">
                <a:solidFill>
                  <a:srgbClr val="535353"/>
                </a:solidFill>
                <a:latin typeface="Trebuchet MS"/>
                <a:cs typeface="Trebuchet MS"/>
              </a:rPr>
              <a:t>Fonte:</a:t>
            </a:r>
            <a:r>
              <a:rPr sz="2450" spc="-17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100" dirty="0">
                <a:solidFill>
                  <a:srgbClr val="535353"/>
                </a:solidFill>
                <a:latin typeface="Trebuchet MS"/>
                <a:cs typeface="Trebuchet MS"/>
              </a:rPr>
              <a:t>Verizon</a:t>
            </a:r>
            <a:r>
              <a:rPr sz="2450" spc="-17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60" dirty="0">
                <a:solidFill>
                  <a:srgbClr val="535353"/>
                </a:solidFill>
                <a:latin typeface="Trebuchet MS"/>
                <a:cs typeface="Trebuchet MS"/>
              </a:rPr>
              <a:t>Data</a:t>
            </a:r>
            <a:r>
              <a:rPr sz="2450" spc="-165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55" dirty="0">
                <a:solidFill>
                  <a:srgbClr val="535353"/>
                </a:solidFill>
                <a:latin typeface="Trebuchet MS"/>
                <a:cs typeface="Trebuchet MS"/>
              </a:rPr>
              <a:t>Breach</a:t>
            </a:r>
            <a:r>
              <a:rPr sz="2450" spc="-17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70" dirty="0">
                <a:solidFill>
                  <a:srgbClr val="535353"/>
                </a:solidFill>
                <a:latin typeface="Trebuchet MS"/>
                <a:cs typeface="Trebuchet MS"/>
              </a:rPr>
              <a:t>Investigations</a:t>
            </a:r>
            <a:r>
              <a:rPr sz="2450" spc="-17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130" dirty="0">
                <a:solidFill>
                  <a:srgbClr val="535353"/>
                </a:solidFill>
                <a:latin typeface="Trebuchet MS"/>
                <a:cs typeface="Trebuchet MS"/>
              </a:rPr>
              <a:t>Report,</a:t>
            </a:r>
            <a:r>
              <a:rPr sz="2450" spc="-30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60" dirty="0">
                <a:solidFill>
                  <a:srgbClr val="535353"/>
                </a:solidFill>
                <a:latin typeface="Trebuchet MS"/>
                <a:cs typeface="Trebuchet MS"/>
              </a:rPr>
              <a:t>2019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63004" y="8911100"/>
            <a:ext cx="75780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dirty="0">
                <a:solidFill>
                  <a:srgbClr val="5E5E5E"/>
                </a:solidFill>
                <a:latin typeface="Arial Black"/>
                <a:cs typeface="Arial Black"/>
              </a:rPr>
              <a:t>FIRST</a:t>
            </a:r>
            <a:r>
              <a:rPr sz="4100" spc="-50" dirty="0">
                <a:solidFill>
                  <a:srgbClr val="5E5E5E"/>
                </a:solidFill>
                <a:latin typeface="Arial Black"/>
                <a:cs typeface="Arial Black"/>
              </a:rPr>
              <a:t> </a:t>
            </a:r>
            <a:r>
              <a:rPr sz="4100" dirty="0">
                <a:solidFill>
                  <a:srgbClr val="5E5E5E"/>
                </a:solidFill>
                <a:latin typeface="Arial Black"/>
                <a:cs typeface="Arial Black"/>
              </a:rPr>
              <a:t>REACTION:</a:t>
            </a:r>
            <a:r>
              <a:rPr sz="4100" spc="-40" dirty="0">
                <a:solidFill>
                  <a:srgbClr val="5E5E5E"/>
                </a:solidFill>
                <a:latin typeface="Arial Black"/>
                <a:cs typeface="Arial Black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Arial Black"/>
                <a:cs typeface="Arial Black"/>
              </a:rPr>
              <a:t>SHOCK!</a:t>
            </a:r>
            <a:endParaRPr sz="4100" dirty="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9141" y="4995862"/>
            <a:ext cx="1362519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70" dirty="0">
                <a:solidFill>
                  <a:srgbClr val="5E5E5E"/>
                </a:solidFill>
                <a:latin typeface="Trebuchet MS"/>
                <a:cs typeface="Trebuchet MS"/>
              </a:rPr>
              <a:t>dei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i="1" spc="-175" dirty="0">
                <a:solidFill>
                  <a:srgbClr val="5E5E5E"/>
                </a:solidFill>
                <a:latin typeface="Trebuchet MS"/>
                <a:cs typeface="Trebuchet MS"/>
              </a:rPr>
              <a:t>data</a:t>
            </a:r>
            <a:r>
              <a:rPr sz="4100" i="1" spc="-21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i="1" spc="-75" dirty="0">
                <a:solidFill>
                  <a:srgbClr val="5E5E5E"/>
                </a:solidFill>
                <a:latin typeface="Trebuchet MS"/>
                <a:cs typeface="Trebuchet MS"/>
              </a:rPr>
              <a:t>breach</a:t>
            </a:r>
            <a:r>
              <a:rPr sz="4100" i="1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90" dirty="0">
                <a:solidFill>
                  <a:srgbClr val="5E5E5E"/>
                </a:solidFill>
                <a:latin typeface="Trebuchet MS"/>
                <a:cs typeface="Trebuchet MS"/>
              </a:rPr>
              <a:t>del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125" dirty="0">
                <a:solidFill>
                  <a:srgbClr val="5E5E5E"/>
                </a:solidFill>
                <a:latin typeface="Trebuchet MS"/>
                <a:cs typeface="Trebuchet MS"/>
              </a:rPr>
              <a:t>2019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dirty="0">
                <a:solidFill>
                  <a:srgbClr val="5E5E5E"/>
                </a:solidFill>
                <a:latin typeface="Trebuchet MS"/>
                <a:cs typeface="Trebuchet MS"/>
              </a:rPr>
              <a:t>sono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Trebuchet MS"/>
                <a:cs typeface="Trebuchet MS"/>
              </a:rPr>
              <a:t>dovuti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4100" spc="-40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b="1" spc="70" dirty="0">
                <a:solidFill>
                  <a:srgbClr val="5E5E5E"/>
                </a:solidFill>
                <a:latin typeface="Trebuchet MS"/>
                <a:cs typeface="Trebuchet MS"/>
              </a:rPr>
              <a:t>password</a:t>
            </a:r>
            <a:r>
              <a:rPr sz="4100" b="1" spc="-3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b="1" spc="-145" dirty="0">
                <a:solidFill>
                  <a:srgbClr val="5E5E5E"/>
                </a:solidFill>
                <a:latin typeface="Trebuchet MS"/>
                <a:cs typeface="Trebuchet MS"/>
              </a:rPr>
              <a:t>riutilizzate</a:t>
            </a:r>
            <a:r>
              <a:rPr sz="4100" spc="-145" dirty="0">
                <a:solidFill>
                  <a:srgbClr val="5E5E5E"/>
                </a:solidFill>
                <a:latin typeface="Trebuchet MS"/>
                <a:cs typeface="Trebuchet MS"/>
              </a:rPr>
              <a:t>.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1276985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Bene,</a:t>
            </a:r>
            <a:r>
              <a:rPr spc="-1305" dirty="0"/>
              <a:t> </a:t>
            </a:r>
            <a:r>
              <a:rPr dirty="0"/>
              <a:t>ma</a:t>
            </a:r>
            <a:r>
              <a:rPr spc="-805" dirty="0"/>
              <a:t> </a:t>
            </a:r>
            <a:r>
              <a:rPr spc="-90" dirty="0"/>
              <a:t>non</a:t>
            </a:r>
            <a:r>
              <a:rPr spc="-805" dirty="0"/>
              <a:t> </a:t>
            </a:r>
            <a:r>
              <a:rPr spc="-10" dirty="0"/>
              <a:t>benissimo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7195" y="2987600"/>
            <a:ext cx="4361246" cy="15420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6652" y="6582633"/>
            <a:ext cx="3130794" cy="228265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1420" y="236202"/>
            <a:ext cx="58019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685" dirty="0"/>
              <a:t> </a:t>
            </a:r>
            <a:r>
              <a:rPr spc="-40" dirty="0"/>
              <a:t>breach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375650" y="2241201"/>
            <a:ext cx="4866640" cy="85267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75" dirty="0">
                <a:solidFill>
                  <a:srgbClr val="5E5E5E"/>
                </a:solidFill>
                <a:latin typeface="Trebuchet MS"/>
                <a:cs typeface="Trebuchet MS"/>
              </a:rPr>
              <a:t>3</a:t>
            </a:r>
            <a:r>
              <a:rPr sz="4100" spc="-3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54" dirty="0">
                <a:solidFill>
                  <a:srgbClr val="5E5E5E"/>
                </a:solidFill>
                <a:latin typeface="Trebuchet MS"/>
                <a:cs typeface="Trebuchet MS"/>
              </a:rPr>
              <a:t>miliardi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account</a:t>
            </a:r>
            <a:endParaRPr sz="4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35"/>
              </a:spcBef>
            </a:pPr>
            <a:r>
              <a:rPr sz="4100" spc="120" dirty="0">
                <a:solidFill>
                  <a:srgbClr val="5E5E5E"/>
                </a:solidFill>
                <a:latin typeface="Trebuchet MS"/>
                <a:cs typeface="Trebuchet MS"/>
              </a:rPr>
              <a:t>100</a:t>
            </a:r>
            <a:r>
              <a:rPr sz="4100" spc="-38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80" dirty="0">
                <a:solidFill>
                  <a:srgbClr val="5E5E5E"/>
                </a:solidFill>
                <a:latin typeface="Trebuchet MS"/>
                <a:cs typeface="Trebuchet MS"/>
              </a:rPr>
              <a:t>TB</a:t>
            </a:r>
            <a:r>
              <a:rPr sz="4100" spc="-38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8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0" dirty="0">
                <a:solidFill>
                  <a:srgbClr val="5E5E5E"/>
                </a:solidFill>
                <a:latin typeface="Trebuchet MS"/>
                <a:cs typeface="Trebuchet MS"/>
              </a:rPr>
              <a:t>dati</a:t>
            </a:r>
            <a:endParaRPr sz="4100" dirty="0">
              <a:latin typeface="Trebuchet MS"/>
              <a:cs typeface="Trebuchet MS"/>
            </a:endParaRPr>
          </a:p>
          <a:p>
            <a:pPr marL="12700" marR="5080">
              <a:lnSpc>
                <a:spcPct val="180000"/>
              </a:lnSpc>
            </a:pPr>
            <a:r>
              <a:rPr sz="4100" spc="320" dirty="0">
                <a:solidFill>
                  <a:srgbClr val="5E5E5E"/>
                </a:solidFill>
                <a:latin typeface="Trebuchet MS"/>
                <a:cs typeface="Trebuchet MS"/>
              </a:rPr>
              <a:t>80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35" dirty="0">
                <a:solidFill>
                  <a:srgbClr val="5E5E5E"/>
                </a:solidFill>
                <a:latin typeface="Trebuchet MS"/>
                <a:cs typeface="Trebuchet MS"/>
              </a:rPr>
              <a:t>milioni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account </a:t>
            </a:r>
            <a:r>
              <a:rPr sz="4100" spc="55" dirty="0">
                <a:solidFill>
                  <a:srgbClr val="5E5E5E"/>
                </a:solidFill>
                <a:latin typeface="Trebuchet MS"/>
                <a:cs typeface="Trebuchet MS"/>
              </a:rPr>
              <a:t>412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35" dirty="0">
                <a:solidFill>
                  <a:srgbClr val="5E5E5E"/>
                </a:solidFill>
                <a:latin typeface="Trebuchet MS"/>
                <a:cs typeface="Trebuchet MS"/>
              </a:rPr>
              <a:t>milioni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account </a:t>
            </a:r>
            <a:r>
              <a:rPr sz="4100" spc="110" dirty="0">
                <a:solidFill>
                  <a:srgbClr val="5E5E5E"/>
                </a:solidFill>
                <a:latin typeface="Trebuchet MS"/>
                <a:cs typeface="Trebuchet MS"/>
              </a:rPr>
              <a:t>163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35" dirty="0">
                <a:solidFill>
                  <a:srgbClr val="5E5E5E"/>
                </a:solidFill>
                <a:latin typeface="Trebuchet MS"/>
                <a:cs typeface="Trebuchet MS"/>
              </a:rPr>
              <a:t>milioni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account </a:t>
            </a:r>
            <a:r>
              <a:rPr sz="4100" spc="310" dirty="0">
                <a:solidFill>
                  <a:srgbClr val="5E5E5E"/>
                </a:solidFill>
                <a:latin typeface="Trebuchet MS"/>
                <a:cs typeface="Trebuchet MS"/>
              </a:rPr>
              <a:t>500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35" dirty="0">
                <a:solidFill>
                  <a:srgbClr val="5E5E5E"/>
                </a:solidFill>
                <a:latin typeface="Trebuchet MS"/>
                <a:cs typeface="Trebuchet MS"/>
              </a:rPr>
              <a:t>milioni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65" dirty="0">
                <a:solidFill>
                  <a:srgbClr val="5E5E5E"/>
                </a:solidFill>
                <a:latin typeface="Trebuchet MS"/>
                <a:cs typeface="Trebuchet MS"/>
              </a:rPr>
              <a:t>account </a:t>
            </a:r>
            <a:r>
              <a:rPr sz="4100" spc="305" dirty="0">
                <a:solidFill>
                  <a:srgbClr val="5E5E5E"/>
                </a:solidFill>
                <a:latin typeface="Trebuchet MS"/>
                <a:cs typeface="Trebuchet MS"/>
              </a:rPr>
              <a:t>540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35" dirty="0">
                <a:solidFill>
                  <a:srgbClr val="5E5E5E"/>
                </a:solidFill>
                <a:latin typeface="Trebuchet MS"/>
                <a:cs typeface="Trebuchet MS"/>
              </a:rPr>
              <a:t>milioni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70" dirty="0">
                <a:solidFill>
                  <a:srgbClr val="5E5E5E"/>
                </a:solidFill>
                <a:latin typeface="Trebuchet MS"/>
                <a:cs typeface="Trebuchet MS"/>
              </a:rPr>
              <a:t>account </a:t>
            </a:r>
            <a:r>
              <a:rPr sz="4100" spc="180" dirty="0">
                <a:solidFill>
                  <a:srgbClr val="5E5E5E"/>
                </a:solidFill>
                <a:latin typeface="Trebuchet MS"/>
                <a:cs typeface="Trebuchet MS"/>
              </a:rPr>
              <a:t>270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35" dirty="0">
                <a:solidFill>
                  <a:srgbClr val="5E5E5E"/>
                </a:solidFill>
                <a:latin typeface="Trebuchet MS"/>
                <a:cs typeface="Trebuchet MS"/>
              </a:rPr>
              <a:t>milioni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account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109" y="2185344"/>
            <a:ext cx="3284708" cy="5580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1962" y="3310015"/>
            <a:ext cx="2964275" cy="57456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4572529" y="2004354"/>
            <a:ext cx="827405" cy="827405"/>
            <a:chOff x="14572529" y="2004354"/>
            <a:chExt cx="827405" cy="827405"/>
          </a:xfrm>
        </p:grpSpPr>
        <p:pic>
          <p:nvPicPr>
            <p:cNvPr id="9" name="object 9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2529" y="2004354"/>
              <a:ext cx="827199" cy="827199"/>
            </a:xfrm>
            <a:prstGeom prst="rect">
              <a:avLst/>
            </a:prstGeom>
          </p:spPr>
        </p:pic>
        <p:pic>
          <p:nvPicPr>
            <p:cNvPr id="10" name="object 10">
              <a:hlinkClick r:id="rId4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2529" y="2744560"/>
              <a:ext cx="827199" cy="86992"/>
            </a:xfrm>
            <a:prstGeom prst="rect">
              <a:avLst/>
            </a:prstGeom>
          </p:spPr>
        </p:pic>
        <p:pic>
          <p:nvPicPr>
            <p:cNvPr id="11" name="object 11">
              <a:hlinkClick r:id="rId4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8759" y="2110582"/>
              <a:ext cx="720966" cy="720971"/>
            </a:xfrm>
            <a:prstGeom prst="rect">
              <a:avLst/>
            </a:prstGeom>
          </p:spPr>
        </p:pic>
        <p:pic>
          <p:nvPicPr>
            <p:cNvPr id="12" name="object 12">
              <a:hlinkClick r:id="rId4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8760" y="2291822"/>
              <a:ext cx="433499" cy="433500"/>
            </a:xfrm>
            <a:prstGeom prst="rect">
              <a:avLst/>
            </a:prstGeom>
          </p:spPr>
        </p:pic>
        <p:pic>
          <p:nvPicPr>
            <p:cNvPr id="13" name="object 13">
              <a:hlinkClick r:id="rId4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8416" y="2290236"/>
              <a:ext cx="213039" cy="187740"/>
            </a:xfrm>
            <a:prstGeom prst="rect">
              <a:avLst/>
            </a:prstGeom>
          </p:spPr>
        </p:pic>
        <p:pic>
          <p:nvPicPr>
            <p:cNvPr id="14" name="object 14">
              <a:hlinkClick r:id="rId4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8315" y="2110582"/>
              <a:ext cx="435184" cy="427943"/>
            </a:xfrm>
            <a:prstGeom prst="rect">
              <a:avLst/>
            </a:prstGeom>
          </p:spPr>
        </p:pic>
        <p:pic>
          <p:nvPicPr>
            <p:cNvPr id="15" name="object 15">
              <a:hlinkClick r:id="rId4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2660" y="2429363"/>
              <a:ext cx="62961" cy="105116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4572529" y="3129024"/>
            <a:ext cx="827405" cy="827405"/>
            <a:chOff x="14572529" y="3129024"/>
            <a:chExt cx="827405" cy="827405"/>
          </a:xfrm>
        </p:grpSpPr>
        <p:pic>
          <p:nvPicPr>
            <p:cNvPr id="17" name="object 17">
              <a:hlinkClick r:id="rId12"/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72529" y="3129024"/>
              <a:ext cx="827199" cy="827199"/>
            </a:xfrm>
            <a:prstGeom prst="rect">
              <a:avLst/>
            </a:prstGeom>
          </p:spPr>
        </p:pic>
        <p:pic>
          <p:nvPicPr>
            <p:cNvPr id="18" name="object 18">
              <a:hlinkClick r:id="rId12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2529" y="3869231"/>
              <a:ext cx="827199" cy="86992"/>
            </a:xfrm>
            <a:prstGeom prst="rect">
              <a:avLst/>
            </a:prstGeom>
          </p:spPr>
        </p:pic>
        <p:pic>
          <p:nvPicPr>
            <p:cNvPr id="19" name="object 19">
              <a:hlinkClick r:id="rId12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8759" y="3235254"/>
              <a:ext cx="720966" cy="720970"/>
            </a:xfrm>
            <a:prstGeom prst="rect">
              <a:avLst/>
            </a:prstGeom>
          </p:spPr>
        </p:pic>
        <p:pic>
          <p:nvPicPr>
            <p:cNvPr id="20" name="object 20">
              <a:hlinkClick r:id="rId12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8760" y="3416493"/>
              <a:ext cx="433499" cy="433500"/>
            </a:xfrm>
            <a:prstGeom prst="rect">
              <a:avLst/>
            </a:prstGeom>
          </p:spPr>
        </p:pic>
        <p:pic>
          <p:nvPicPr>
            <p:cNvPr id="21" name="object 21">
              <a:hlinkClick r:id="rId12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8416" y="3414908"/>
              <a:ext cx="213039" cy="187740"/>
            </a:xfrm>
            <a:prstGeom prst="rect">
              <a:avLst/>
            </a:prstGeom>
          </p:spPr>
        </p:pic>
        <p:pic>
          <p:nvPicPr>
            <p:cNvPr id="22" name="object 22">
              <a:hlinkClick r:id="rId12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8314" y="3235254"/>
              <a:ext cx="435184" cy="427943"/>
            </a:xfrm>
            <a:prstGeom prst="rect">
              <a:avLst/>
            </a:prstGeom>
          </p:spPr>
        </p:pic>
        <p:pic>
          <p:nvPicPr>
            <p:cNvPr id="23" name="object 23">
              <a:hlinkClick r:id="rId12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2659" y="3554034"/>
              <a:ext cx="62961" cy="105116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16545" y="4434686"/>
            <a:ext cx="3772634" cy="55800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4572529" y="4253696"/>
            <a:ext cx="827405" cy="827405"/>
            <a:chOff x="14572529" y="4253696"/>
            <a:chExt cx="827405" cy="827405"/>
          </a:xfrm>
        </p:grpSpPr>
        <p:pic>
          <p:nvPicPr>
            <p:cNvPr id="27" name="object 27">
              <a:hlinkClick r:id="rId15"/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72529" y="4253696"/>
              <a:ext cx="827199" cy="827199"/>
            </a:xfrm>
            <a:prstGeom prst="rect">
              <a:avLst/>
            </a:prstGeom>
          </p:spPr>
        </p:pic>
        <p:pic>
          <p:nvPicPr>
            <p:cNvPr id="28" name="object 28">
              <a:hlinkClick r:id="rId15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2529" y="4993902"/>
              <a:ext cx="827199" cy="86992"/>
            </a:xfrm>
            <a:prstGeom prst="rect">
              <a:avLst/>
            </a:prstGeom>
          </p:spPr>
        </p:pic>
        <p:pic>
          <p:nvPicPr>
            <p:cNvPr id="29" name="object 29">
              <a:hlinkClick r:id="rId15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8759" y="4359925"/>
              <a:ext cx="720966" cy="720970"/>
            </a:xfrm>
            <a:prstGeom prst="rect">
              <a:avLst/>
            </a:prstGeom>
          </p:spPr>
        </p:pic>
        <p:pic>
          <p:nvPicPr>
            <p:cNvPr id="30" name="object 30">
              <a:hlinkClick r:id="rId15"/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78760" y="4541165"/>
              <a:ext cx="433499" cy="433500"/>
            </a:xfrm>
            <a:prstGeom prst="rect">
              <a:avLst/>
            </a:prstGeom>
          </p:spPr>
        </p:pic>
        <p:pic>
          <p:nvPicPr>
            <p:cNvPr id="31" name="object 31">
              <a:hlinkClick r:id="rId15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8416" y="4539579"/>
              <a:ext cx="213039" cy="187740"/>
            </a:xfrm>
            <a:prstGeom prst="rect">
              <a:avLst/>
            </a:prstGeom>
          </p:spPr>
        </p:pic>
        <p:pic>
          <p:nvPicPr>
            <p:cNvPr id="32" name="object 32">
              <a:hlinkClick r:id="rId15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8315" y="4359924"/>
              <a:ext cx="435184" cy="427942"/>
            </a:xfrm>
            <a:prstGeom prst="rect">
              <a:avLst/>
            </a:prstGeom>
          </p:spPr>
        </p:pic>
        <p:pic>
          <p:nvPicPr>
            <p:cNvPr id="33" name="object 33">
              <a:hlinkClick r:id="rId15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2660" y="4678706"/>
              <a:ext cx="62961" cy="105116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723865" y="5549849"/>
            <a:ext cx="5061941" cy="567513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4572529" y="5378367"/>
            <a:ext cx="827405" cy="827405"/>
            <a:chOff x="14572529" y="5378367"/>
            <a:chExt cx="827405" cy="827405"/>
          </a:xfrm>
        </p:grpSpPr>
        <p:pic>
          <p:nvPicPr>
            <p:cNvPr id="37" name="object 37">
              <a:hlinkClick r:id="rId18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2529" y="5378367"/>
              <a:ext cx="827199" cy="827199"/>
            </a:xfrm>
            <a:prstGeom prst="rect">
              <a:avLst/>
            </a:prstGeom>
          </p:spPr>
        </p:pic>
        <p:pic>
          <p:nvPicPr>
            <p:cNvPr id="38" name="object 38">
              <a:hlinkClick r:id="rId18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2529" y="6118574"/>
              <a:ext cx="827199" cy="86992"/>
            </a:xfrm>
            <a:prstGeom prst="rect">
              <a:avLst/>
            </a:prstGeom>
          </p:spPr>
        </p:pic>
        <p:pic>
          <p:nvPicPr>
            <p:cNvPr id="39" name="object 39">
              <a:hlinkClick r:id="rId18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8759" y="5484596"/>
              <a:ext cx="720966" cy="720970"/>
            </a:xfrm>
            <a:prstGeom prst="rect">
              <a:avLst/>
            </a:prstGeom>
          </p:spPr>
        </p:pic>
        <p:pic>
          <p:nvPicPr>
            <p:cNvPr id="40" name="object 40">
              <a:hlinkClick r:id="rId18"/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78759" y="5665836"/>
              <a:ext cx="433499" cy="433500"/>
            </a:xfrm>
            <a:prstGeom prst="rect">
              <a:avLst/>
            </a:prstGeom>
          </p:spPr>
        </p:pic>
        <p:pic>
          <p:nvPicPr>
            <p:cNvPr id="41" name="object 41">
              <a:hlinkClick r:id="rId18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8416" y="5664250"/>
              <a:ext cx="213039" cy="187740"/>
            </a:xfrm>
            <a:prstGeom prst="rect">
              <a:avLst/>
            </a:prstGeom>
          </p:spPr>
        </p:pic>
        <p:pic>
          <p:nvPicPr>
            <p:cNvPr id="42" name="object 42">
              <a:hlinkClick r:id="rId18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8315" y="5484596"/>
              <a:ext cx="435184" cy="427942"/>
            </a:xfrm>
            <a:prstGeom prst="rect">
              <a:avLst/>
            </a:prstGeom>
          </p:spPr>
        </p:pic>
        <p:pic>
          <p:nvPicPr>
            <p:cNvPr id="43" name="object 43">
              <a:hlinkClick r:id="rId18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2659" y="5803377"/>
              <a:ext cx="62961" cy="105116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235403" y="6674518"/>
            <a:ext cx="3553163" cy="579477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14572529" y="7627708"/>
            <a:ext cx="827405" cy="827405"/>
            <a:chOff x="14572529" y="7627708"/>
            <a:chExt cx="827405" cy="827405"/>
          </a:xfrm>
        </p:grpSpPr>
        <p:pic>
          <p:nvPicPr>
            <p:cNvPr id="47" name="object 47">
              <a:hlinkClick r:id="rId20"/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72529" y="7627708"/>
              <a:ext cx="827199" cy="827199"/>
            </a:xfrm>
            <a:prstGeom prst="rect">
              <a:avLst/>
            </a:prstGeom>
          </p:spPr>
        </p:pic>
        <p:pic>
          <p:nvPicPr>
            <p:cNvPr id="48" name="object 48">
              <a:hlinkClick r:id="rId20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2529" y="8367916"/>
              <a:ext cx="827199" cy="86992"/>
            </a:xfrm>
            <a:prstGeom prst="rect">
              <a:avLst/>
            </a:prstGeom>
          </p:spPr>
        </p:pic>
        <p:pic>
          <p:nvPicPr>
            <p:cNvPr id="49" name="object 49">
              <a:hlinkClick r:id="rId20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8759" y="7733938"/>
              <a:ext cx="720966" cy="720970"/>
            </a:xfrm>
            <a:prstGeom prst="rect">
              <a:avLst/>
            </a:prstGeom>
          </p:spPr>
        </p:pic>
        <p:pic>
          <p:nvPicPr>
            <p:cNvPr id="50" name="object 50">
              <a:hlinkClick r:id="rId20"/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78759" y="7915178"/>
              <a:ext cx="433499" cy="433500"/>
            </a:xfrm>
            <a:prstGeom prst="rect">
              <a:avLst/>
            </a:prstGeom>
          </p:spPr>
        </p:pic>
        <p:pic>
          <p:nvPicPr>
            <p:cNvPr id="51" name="object 51">
              <a:hlinkClick r:id="rId20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8416" y="7913592"/>
              <a:ext cx="213039" cy="187740"/>
            </a:xfrm>
            <a:prstGeom prst="rect">
              <a:avLst/>
            </a:prstGeom>
          </p:spPr>
        </p:pic>
        <p:pic>
          <p:nvPicPr>
            <p:cNvPr id="52" name="object 52">
              <a:hlinkClick r:id="rId20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8314" y="7733938"/>
              <a:ext cx="435184" cy="427943"/>
            </a:xfrm>
            <a:prstGeom prst="rect">
              <a:avLst/>
            </a:prstGeom>
          </p:spPr>
        </p:pic>
        <p:pic>
          <p:nvPicPr>
            <p:cNvPr id="53" name="object 53">
              <a:hlinkClick r:id="rId20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2659" y="8052719"/>
              <a:ext cx="62961" cy="105116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242459" y="7799191"/>
            <a:ext cx="3541506" cy="56751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39183" y="8933371"/>
            <a:ext cx="4244445" cy="55800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774029" y="10058043"/>
            <a:ext cx="4009936" cy="569967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14572529" y="8752381"/>
            <a:ext cx="827405" cy="827405"/>
            <a:chOff x="14572529" y="8752381"/>
            <a:chExt cx="827405" cy="827405"/>
          </a:xfrm>
        </p:grpSpPr>
        <p:pic>
          <p:nvPicPr>
            <p:cNvPr id="62" name="object 62">
              <a:hlinkClick r:id="rId26"/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72529" y="8752381"/>
              <a:ext cx="827199" cy="827199"/>
            </a:xfrm>
            <a:prstGeom prst="rect">
              <a:avLst/>
            </a:prstGeom>
          </p:spPr>
        </p:pic>
        <p:pic>
          <p:nvPicPr>
            <p:cNvPr id="63" name="object 63">
              <a:hlinkClick r:id="rId26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2529" y="9492587"/>
              <a:ext cx="827199" cy="86992"/>
            </a:xfrm>
            <a:prstGeom prst="rect">
              <a:avLst/>
            </a:prstGeom>
          </p:spPr>
        </p:pic>
        <p:pic>
          <p:nvPicPr>
            <p:cNvPr id="64" name="object 64">
              <a:hlinkClick r:id="rId26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8759" y="8858610"/>
              <a:ext cx="720966" cy="720970"/>
            </a:xfrm>
            <a:prstGeom prst="rect">
              <a:avLst/>
            </a:prstGeom>
          </p:spPr>
        </p:pic>
        <p:pic>
          <p:nvPicPr>
            <p:cNvPr id="65" name="object 65">
              <a:hlinkClick r:id="rId26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8760" y="9039849"/>
              <a:ext cx="433499" cy="433500"/>
            </a:xfrm>
            <a:prstGeom prst="rect">
              <a:avLst/>
            </a:prstGeom>
          </p:spPr>
        </p:pic>
        <p:pic>
          <p:nvPicPr>
            <p:cNvPr id="66" name="object 66">
              <a:hlinkClick r:id="rId26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8416" y="9038264"/>
              <a:ext cx="213039" cy="187739"/>
            </a:xfrm>
            <a:prstGeom prst="rect">
              <a:avLst/>
            </a:prstGeom>
          </p:spPr>
        </p:pic>
        <p:pic>
          <p:nvPicPr>
            <p:cNvPr id="67" name="object 67">
              <a:hlinkClick r:id="rId26"/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858314" y="8858610"/>
              <a:ext cx="435184" cy="427942"/>
            </a:xfrm>
            <a:prstGeom prst="rect">
              <a:avLst/>
            </a:prstGeom>
          </p:spPr>
        </p:pic>
        <p:pic>
          <p:nvPicPr>
            <p:cNvPr id="68" name="object 68">
              <a:hlinkClick r:id="rId26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2659" y="9177391"/>
              <a:ext cx="62961" cy="105116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14572529" y="9877052"/>
            <a:ext cx="827405" cy="827405"/>
            <a:chOff x="14572529" y="9877052"/>
            <a:chExt cx="827405" cy="827405"/>
          </a:xfrm>
        </p:grpSpPr>
        <p:pic>
          <p:nvPicPr>
            <p:cNvPr id="70" name="object 70">
              <a:hlinkClick r:id="rId28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2529" y="9877052"/>
              <a:ext cx="827199" cy="827199"/>
            </a:xfrm>
            <a:prstGeom prst="rect">
              <a:avLst/>
            </a:prstGeom>
          </p:spPr>
        </p:pic>
        <p:pic>
          <p:nvPicPr>
            <p:cNvPr id="71" name="object 71">
              <a:hlinkClick r:id="rId28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2529" y="10617259"/>
              <a:ext cx="827199" cy="86992"/>
            </a:xfrm>
            <a:prstGeom prst="rect">
              <a:avLst/>
            </a:prstGeom>
          </p:spPr>
        </p:pic>
        <p:pic>
          <p:nvPicPr>
            <p:cNvPr id="72" name="object 72">
              <a:hlinkClick r:id="rId28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8759" y="9983282"/>
              <a:ext cx="720966" cy="720970"/>
            </a:xfrm>
            <a:prstGeom prst="rect">
              <a:avLst/>
            </a:prstGeom>
          </p:spPr>
        </p:pic>
        <p:pic>
          <p:nvPicPr>
            <p:cNvPr id="73" name="object 73">
              <a:hlinkClick r:id="rId28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8759" y="10164521"/>
              <a:ext cx="433499" cy="433500"/>
            </a:xfrm>
            <a:prstGeom prst="rect">
              <a:avLst/>
            </a:prstGeom>
          </p:spPr>
        </p:pic>
        <p:pic>
          <p:nvPicPr>
            <p:cNvPr id="74" name="object 74">
              <a:hlinkClick r:id="rId28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8416" y="10162935"/>
              <a:ext cx="213039" cy="187740"/>
            </a:xfrm>
            <a:prstGeom prst="rect">
              <a:avLst/>
            </a:prstGeom>
          </p:spPr>
        </p:pic>
        <p:pic>
          <p:nvPicPr>
            <p:cNvPr id="75" name="object 75">
              <a:hlinkClick r:id="rId28"/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858314" y="9983282"/>
              <a:ext cx="435184" cy="427942"/>
            </a:xfrm>
            <a:prstGeom prst="rect">
              <a:avLst/>
            </a:prstGeom>
          </p:spPr>
        </p:pic>
        <p:pic>
          <p:nvPicPr>
            <p:cNvPr id="76" name="object 76">
              <a:hlinkClick r:id="rId28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2659" y="10302062"/>
              <a:ext cx="62961" cy="105116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14572529" y="6503037"/>
            <a:ext cx="827405" cy="827405"/>
            <a:chOff x="14572529" y="6503037"/>
            <a:chExt cx="827405" cy="827405"/>
          </a:xfrm>
        </p:grpSpPr>
        <p:pic>
          <p:nvPicPr>
            <p:cNvPr id="78" name="object 78">
              <a:hlinkClick r:id="rId30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2529" y="6503037"/>
              <a:ext cx="827199" cy="827199"/>
            </a:xfrm>
            <a:prstGeom prst="rect">
              <a:avLst/>
            </a:prstGeom>
          </p:spPr>
        </p:pic>
        <p:pic>
          <p:nvPicPr>
            <p:cNvPr id="79" name="object 79">
              <a:hlinkClick r:id="rId30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2529" y="7243245"/>
              <a:ext cx="827199" cy="86992"/>
            </a:xfrm>
            <a:prstGeom prst="rect">
              <a:avLst/>
            </a:prstGeom>
          </p:spPr>
        </p:pic>
        <p:pic>
          <p:nvPicPr>
            <p:cNvPr id="80" name="object 80">
              <a:hlinkClick r:id="rId30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8759" y="6609268"/>
              <a:ext cx="720966" cy="720970"/>
            </a:xfrm>
            <a:prstGeom prst="rect">
              <a:avLst/>
            </a:prstGeom>
          </p:spPr>
        </p:pic>
        <p:pic>
          <p:nvPicPr>
            <p:cNvPr id="81" name="object 81">
              <a:hlinkClick r:id="rId30"/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78759" y="6790508"/>
              <a:ext cx="433499" cy="433500"/>
            </a:xfrm>
            <a:prstGeom prst="rect">
              <a:avLst/>
            </a:prstGeom>
          </p:spPr>
        </p:pic>
        <p:pic>
          <p:nvPicPr>
            <p:cNvPr id="82" name="object 82">
              <a:hlinkClick r:id="rId30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8416" y="6788922"/>
              <a:ext cx="213039" cy="187739"/>
            </a:xfrm>
            <a:prstGeom prst="rect">
              <a:avLst/>
            </a:prstGeom>
          </p:spPr>
        </p:pic>
        <p:pic>
          <p:nvPicPr>
            <p:cNvPr id="83" name="object 83">
              <a:hlinkClick r:id="rId30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8314" y="6609268"/>
              <a:ext cx="435184" cy="427942"/>
            </a:xfrm>
            <a:prstGeom prst="rect">
              <a:avLst/>
            </a:prstGeom>
          </p:spPr>
        </p:pic>
        <p:pic>
          <p:nvPicPr>
            <p:cNvPr id="84" name="object 84">
              <a:hlinkClick r:id="rId30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2659" y="6928048"/>
              <a:ext cx="62961" cy="1051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9203942" y="1829147"/>
            <a:ext cx="23634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5E5E5E"/>
                </a:solidFill>
                <a:latin typeface="Trebuchet MS"/>
                <a:cs typeface="Trebuchet MS"/>
              </a:rPr>
              <a:t>CBS,</a:t>
            </a:r>
            <a:r>
              <a:rPr sz="4100" spc="-59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95" dirty="0">
                <a:solidFill>
                  <a:srgbClr val="5E5E5E"/>
                </a:solidFill>
                <a:latin typeface="Trebuchet MS"/>
                <a:cs typeface="Trebuchet MS"/>
              </a:rPr>
              <a:t>2014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142" y="1829147"/>
            <a:ext cx="35490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0" dirty="0">
                <a:solidFill>
                  <a:srgbClr val="5E5E5E"/>
                </a:solidFill>
                <a:latin typeface="Trebuchet MS"/>
                <a:cs typeface="Trebuchet MS"/>
              </a:rPr>
              <a:t>TVMonde,</a:t>
            </a:r>
            <a:r>
              <a:rPr sz="4100" spc="-52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80" dirty="0">
                <a:solidFill>
                  <a:srgbClr val="5E5E5E"/>
                </a:solidFill>
                <a:latin typeface="Trebuchet MS"/>
                <a:cs typeface="Trebuchet MS"/>
              </a:rPr>
              <a:t>2015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517271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Epic</a:t>
            </a:r>
            <a:r>
              <a:rPr spc="-830" dirty="0"/>
              <a:t> </a:t>
            </a:r>
            <a:r>
              <a:rPr spc="-320" dirty="0"/>
              <a:t>fail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4861" y="2769395"/>
            <a:ext cx="5076062" cy="541581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043352" y="1821540"/>
            <a:ext cx="712470" cy="712470"/>
            <a:chOff x="5043352" y="1821540"/>
            <a:chExt cx="712470" cy="712470"/>
          </a:xfrm>
        </p:grpSpPr>
        <p:pic>
          <p:nvPicPr>
            <p:cNvPr id="8" name="object 8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3352" y="1821540"/>
              <a:ext cx="712020" cy="712020"/>
            </a:xfrm>
            <a:prstGeom prst="rect">
              <a:avLst/>
            </a:prstGeom>
          </p:spPr>
        </p:pic>
        <p:pic>
          <p:nvPicPr>
            <p:cNvPr id="9" name="object 9">
              <a:hlinkClick r:id="rId3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3352" y="2458680"/>
              <a:ext cx="712020" cy="74879"/>
            </a:xfrm>
            <a:prstGeom prst="rect">
              <a:avLst/>
            </a:prstGeom>
          </p:spPr>
        </p:pic>
        <p:pic>
          <p:nvPicPr>
            <p:cNvPr id="10" name="object 10">
              <a:hlinkClick r:id="rId3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4791" y="1912978"/>
              <a:ext cx="620580" cy="620582"/>
            </a:xfrm>
            <a:prstGeom prst="rect">
              <a:avLst/>
            </a:prstGeom>
          </p:spPr>
        </p:pic>
        <p:pic>
          <p:nvPicPr>
            <p:cNvPr id="11" name="object 11">
              <a:hlinkClick r:id="rId3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4791" y="2068982"/>
              <a:ext cx="373137" cy="373139"/>
            </a:xfrm>
            <a:prstGeom prst="rect">
              <a:avLst/>
            </a:prstGeom>
          </p:spPr>
        </p:pic>
        <p:pic>
          <p:nvPicPr>
            <p:cNvPr id="12" name="object 12">
              <a:hlinkClick r:id="rId3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9434" y="2067616"/>
              <a:ext cx="183375" cy="161599"/>
            </a:xfrm>
            <a:prstGeom prst="rect">
              <a:avLst/>
            </a:prstGeom>
          </p:spPr>
        </p:pic>
        <p:pic>
          <p:nvPicPr>
            <p:cNvPr id="13" name="object 13">
              <a:hlinkClick r:id="rId3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9347" y="1912978"/>
              <a:ext cx="374586" cy="368355"/>
            </a:xfrm>
            <a:prstGeom prst="rect">
              <a:avLst/>
            </a:prstGeom>
          </p:spPr>
        </p:pic>
        <p:pic>
          <p:nvPicPr>
            <p:cNvPr id="14" name="object 14">
              <a:hlinkClick r:id="rId3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9664" y="2187372"/>
              <a:ext cx="54197" cy="9048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581287" y="2757142"/>
            <a:ext cx="7900034" cy="5415915"/>
            <a:chOff x="6581287" y="2757142"/>
            <a:chExt cx="7900034" cy="541591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8817" y="2757142"/>
              <a:ext cx="7242223" cy="54157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17935" y="4899649"/>
              <a:ext cx="3710304" cy="2897505"/>
            </a:xfrm>
            <a:custGeom>
              <a:avLst/>
              <a:gdLst/>
              <a:ahLst/>
              <a:cxnLst/>
              <a:rect l="l" t="t" r="r" b="b"/>
              <a:pathLst>
                <a:path w="3710304" h="2897504">
                  <a:moveTo>
                    <a:pt x="664337" y="0"/>
                  </a:moveTo>
                  <a:lnTo>
                    <a:pt x="3045443" y="0"/>
                  </a:lnTo>
                  <a:lnTo>
                    <a:pt x="3114970" y="63"/>
                  </a:lnTo>
                  <a:lnTo>
                    <a:pt x="3177643" y="508"/>
                  </a:lnTo>
                  <a:lnTo>
                    <a:pt x="3233920" y="1716"/>
                  </a:lnTo>
                  <a:lnTo>
                    <a:pt x="3284256" y="4069"/>
                  </a:lnTo>
                  <a:lnTo>
                    <a:pt x="3329110" y="7948"/>
                  </a:lnTo>
                  <a:lnTo>
                    <a:pt x="3368937" y="13734"/>
                  </a:lnTo>
                  <a:lnTo>
                    <a:pt x="3435342" y="32555"/>
                  </a:lnTo>
                  <a:lnTo>
                    <a:pt x="3481989" y="52938"/>
                  </a:lnTo>
                  <a:lnTo>
                    <a:pt x="3525299" y="78737"/>
                  </a:lnTo>
                  <a:lnTo>
                    <a:pt x="3564855" y="109538"/>
                  </a:lnTo>
                  <a:lnTo>
                    <a:pt x="3600242" y="144925"/>
                  </a:lnTo>
                  <a:lnTo>
                    <a:pt x="3631043" y="184481"/>
                  </a:lnTo>
                  <a:lnTo>
                    <a:pt x="3656843" y="227791"/>
                  </a:lnTo>
                  <a:lnTo>
                    <a:pt x="3677226" y="274438"/>
                  </a:lnTo>
                  <a:lnTo>
                    <a:pt x="3696047" y="340843"/>
                  </a:lnTo>
                  <a:lnTo>
                    <a:pt x="3701833" y="380671"/>
                  </a:lnTo>
                  <a:lnTo>
                    <a:pt x="3705711" y="425524"/>
                  </a:lnTo>
                  <a:lnTo>
                    <a:pt x="3708064" y="475861"/>
                  </a:lnTo>
                  <a:lnTo>
                    <a:pt x="3709272" y="532137"/>
                  </a:lnTo>
                  <a:lnTo>
                    <a:pt x="3709717" y="594810"/>
                  </a:lnTo>
                  <a:lnTo>
                    <a:pt x="3709781" y="664337"/>
                  </a:lnTo>
                  <a:lnTo>
                    <a:pt x="3709781" y="2232908"/>
                  </a:lnTo>
                  <a:lnTo>
                    <a:pt x="3709717" y="2302435"/>
                  </a:lnTo>
                  <a:lnTo>
                    <a:pt x="3709272" y="2365108"/>
                  </a:lnTo>
                  <a:lnTo>
                    <a:pt x="3708064" y="2421385"/>
                  </a:lnTo>
                  <a:lnTo>
                    <a:pt x="3705711" y="2471721"/>
                  </a:lnTo>
                  <a:lnTo>
                    <a:pt x="3701833" y="2516574"/>
                  </a:lnTo>
                  <a:lnTo>
                    <a:pt x="3696047" y="2556402"/>
                  </a:lnTo>
                  <a:lnTo>
                    <a:pt x="3677226" y="2622807"/>
                  </a:lnTo>
                  <a:lnTo>
                    <a:pt x="3656843" y="2669454"/>
                  </a:lnTo>
                  <a:lnTo>
                    <a:pt x="3631043" y="2712764"/>
                  </a:lnTo>
                  <a:lnTo>
                    <a:pt x="3600242" y="2752321"/>
                  </a:lnTo>
                  <a:lnTo>
                    <a:pt x="3564855" y="2787707"/>
                  </a:lnTo>
                  <a:lnTo>
                    <a:pt x="3525299" y="2818508"/>
                  </a:lnTo>
                  <a:lnTo>
                    <a:pt x="3481989" y="2844308"/>
                  </a:lnTo>
                  <a:lnTo>
                    <a:pt x="3435342" y="2864690"/>
                  </a:lnTo>
                  <a:lnTo>
                    <a:pt x="3368937" y="2883512"/>
                  </a:lnTo>
                  <a:lnTo>
                    <a:pt x="3329110" y="2889298"/>
                  </a:lnTo>
                  <a:lnTo>
                    <a:pt x="3284256" y="2893177"/>
                  </a:lnTo>
                  <a:lnTo>
                    <a:pt x="3233920" y="2895530"/>
                  </a:lnTo>
                  <a:lnTo>
                    <a:pt x="3177643" y="2896738"/>
                  </a:lnTo>
                  <a:lnTo>
                    <a:pt x="3114970" y="2897183"/>
                  </a:lnTo>
                  <a:lnTo>
                    <a:pt x="3045443" y="2897246"/>
                  </a:lnTo>
                  <a:lnTo>
                    <a:pt x="664337" y="2897246"/>
                  </a:lnTo>
                  <a:lnTo>
                    <a:pt x="594810" y="2897183"/>
                  </a:lnTo>
                  <a:lnTo>
                    <a:pt x="532137" y="2896738"/>
                  </a:lnTo>
                  <a:lnTo>
                    <a:pt x="475861" y="2895530"/>
                  </a:lnTo>
                  <a:lnTo>
                    <a:pt x="425524" y="2893177"/>
                  </a:lnTo>
                  <a:lnTo>
                    <a:pt x="380671" y="2889298"/>
                  </a:lnTo>
                  <a:lnTo>
                    <a:pt x="340843" y="2883512"/>
                  </a:lnTo>
                  <a:lnTo>
                    <a:pt x="274438" y="2864690"/>
                  </a:lnTo>
                  <a:lnTo>
                    <a:pt x="227791" y="2844308"/>
                  </a:lnTo>
                  <a:lnTo>
                    <a:pt x="184481" y="2818508"/>
                  </a:lnTo>
                  <a:lnTo>
                    <a:pt x="144925" y="2787707"/>
                  </a:lnTo>
                  <a:lnTo>
                    <a:pt x="109538" y="2752321"/>
                  </a:lnTo>
                  <a:lnTo>
                    <a:pt x="78737" y="2712764"/>
                  </a:lnTo>
                  <a:lnTo>
                    <a:pt x="52938" y="2669454"/>
                  </a:lnTo>
                  <a:lnTo>
                    <a:pt x="32555" y="2622807"/>
                  </a:lnTo>
                  <a:lnTo>
                    <a:pt x="13734" y="2556402"/>
                  </a:lnTo>
                  <a:lnTo>
                    <a:pt x="7948" y="2516574"/>
                  </a:lnTo>
                  <a:lnTo>
                    <a:pt x="4069" y="2471721"/>
                  </a:lnTo>
                  <a:lnTo>
                    <a:pt x="1716" y="2421385"/>
                  </a:lnTo>
                  <a:lnTo>
                    <a:pt x="508" y="2365108"/>
                  </a:lnTo>
                  <a:lnTo>
                    <a:pt x="63" y="2302435"/>
                  </a:lnTo>
                  <a:lnTo>
                    <a:pt x="0" y="2232908"/>
                  </a:lnTo>
                  <a:lnTo>
                    <a:pt x="0" y="664337"/>
                  </a:lnTo>
                  <a:lnTo>
                    <a:pt x="63" y="594810"/>
                  </a:lnTo>
                  <a:lnTo>
                    <a:pt x="508" y="532137"/>
                  </a:lnTo>
                  <a:lnTo>
                    <a:pt x="1716" y="475861"/>
                  </a:lnTo>
                  <a:lnTo>
                    <a:pt x="4069" y="425524"/>
                  </a:lnTo>
                  <a:lnTo>
                    <a:pt x="7948" y="380671"/>
                  </a:lnTo>
                  <a:lnTo>
                    <a:pt x="13734" y="340843"/>
                  </a:lnTo>
                  <a:lnTo>
                    <a:pt x="32555" y="274438"/>
                  </a:lnTo>
                  <a:lnTo>
                    <a:pt x="52938" y="227791"/>
                  </a:lnTo>
                  <a:lnTo>
                    <a:pt x="78737" y="184481"/>
                  </a:lnTo>
                  <a:lnTo>
                    <a:pt x="109538" y="144925"/>
                  </a:lnTo>
                  <a:lnTo>
                    <a:pt x="144925" y="109538"/>
                  </a:lnTo>
                  <a:lnTo>
                    <a:pt x="184481" y="78737"/>
                  </a:lnTo>
                  <a:lnTo>
                    <a:pt x="227791" y="52938"/>
                  </a:lnTo>
                  <a:lnTo>
                    <a:pt x="274438" y="32555"/>
                  </a:lnTo>
                  <a:lnTo>
                    <a:pt x="340843" y="13734"/>
                  </a:lnTo>
                  <a:lnTo>
                    <a:pt x="380671" y="7948"/>
                  </a:lnTo>
                  <a:lnTo>
                    <a:pt x="425524" y="4069"/>
                  </a:lnTo>
                  <a:lnTo>
                    <a:pt x="475861" y="1716"/>
                  </a:lnTo>
                  <a:lnTo>
                    <a:pt x="532137" y="508"/>
                  </a:lnTo>
                  <a:lnTo>
                    <a:pt x="594810" y="63"/>
                  </a:lnTo>
                  <a:lnTo>
                    <a:pt x="664337" y="0"/>
                  </a:lnTo>
                  <a:close/>
                </a:path>
              </a:pathLst>
            </a:custGeom>
            <a:ln w="73296">
              <a:solidFill>
                <a:srgbClr val="ED52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1833083" y="1846044"/>
            <a:ext cx="712470" cy="712470"/>
            <a:chOff x="11833083" y="1846044"/>
            <a:chExt cx="712470" cy="712470"/>
          </a:xfrm>
        </p:grpSpPr>
        <p:pic>
          <p:nvPicPr>
            <p:cNvPr id="21" name="object 21">
              <a:hlinkClick r:id="rId12"/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33083" y="1846044"/>
              <a:ext cx="712020" cy="712020"/>
            </a:xfrm>
            <a:prstGeom prst="rect">
              <a:avLst/>
            </a:prstGeom>
          </p:spPr>
        </p:pic>
        <p:pic>
          <p:nvPicPr>
            <p:cNvPr id="22" name="object 22">
              <a:hlinkClick r:id="rId12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3084" y="2483184"/>
              <a:ext cx="712020" cy="74879"/>
            </a:xfrm>
            <a:prstGeom prst="rect">
              <a:avLst/>
            </a:prstGeom>
          </p:spPr>
        </p:pic>
        <p:pic>
          <p:nvPicPr>
            <p:cNvPr id="23" name="object 23">
              <a:hlinkClick r:id="rId12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4515" y="1937482"/>
              <a:ext cx="620583" cy="620582"/>
            </a:xfrm>
            <a:prstGeom prst="rect">
              <a:avLst/>
            </a:prstGeom>
          </p:spPr>
        </p:pic>
        <p:pic>
          <p:nvPicPr>
            <p:cNvPr id="24" name="object 24">
              <a:hlinkClick r:id="rId12"/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24516" y="2093485"/>
              <a:ext cx="373141" cy="373139"/>
            </a:xfrm>
            <a:prstGeom prst="rect">
              <a:avLst/>
            </a:prstGeom>
          </p:spPr>
        </p:pic>
        <p:pic>
          <p:nvPicPr>
            <p:cNvPr id="25" name="object 25">
              <a:hlinkClick r:id="rId12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9160" y="2092121"/>
              <a:ext cx="183375" cy="161599"/>
            </a:xfrm>
            <a:prstGeom prst="rect">
              <a:avLst/>
            </a:prstGeom>
          </p:spPr>
        </p:pic>
        <p:pic>
          <p:nvPicPr>
            <p:cNvPr id="26" name="object 26">
              <a:hlinkClick r:id="rId12"/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79078" y="1937482"/>
              <a:ext cx="374584" cy="368356"/>
            </a:xfrm>
            <a:prstGeom prst="rect">
              <a:avLst/>
            </a:prstGeom>
          </p:spPr>
        </p:pic>
        <p:pic>
          <p:nvPicPr>
            <p:cNvPr id="27" name="object 27">
              <a:hlinkClick r:id="rId12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89395" y="2211876"/>
              <a:ext cx="54197" cy="90480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099288" y="8786104"/>
            <a:ext cx="3581400" cy="2188845"/>
            <a:chOff x="8099288" y="8786104"/>
            <a:chExt cx="3581400" cy="2188845"/>
          </a:xfrm>
        </p:grpSpPr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9288" y="8786104"/>
              <a:ext cx="3581042" cy="21884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14468" y="8796574"/>
              <a:ext cx="3350683" cy="1958055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3705250" y="8937605"/>
            <a:ext cx="3581400" cy="1885950"/>
            <a:chOff x="3705250" y="8937605"/>
            <a:chExt cx="3581400" cy="1885950"/>
          </a:xfrm>
        </p:grpSpPr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05250" y="8937605"/>
              <a:ext cx="3581042" cy="18855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20430" y="8948076"/>
              <a:ext cx="3350683" cy="1655149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5583682" y="1811068"/>
            <a:ext cx="3177540" cy="2142490"/>
            <a:chOff x="15583682" y="1811068"/>
            <a:chExt cx="3177540" cy="2142490"/>
          </a:xfrm>
        </p:grpSpPr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3682" y="1811068"/>
              <a:ext cx="3177327" cy="214227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98862" y="1821540"/>
              <a:ext cx="2946967" cy="1911868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15150774" y="4427912"/>
            <a:ext cx="4107179" cy="3813810"/>
            <a:chOff x="15150774" y="4427912"/>
            <a:chExt cx="4107179" cy="3813810"/>
          </a:xfrm>
        </p:grpSpPr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150774" y="4427912"/>
              <a:ext cx="4106662" cy="38131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265954" y="4438383"/>
              <a:ext cx="3876302" cy="3582831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12493326" y="8731132"/>
            <a:ext cx="4583430" cy="2298700"/>
            <a:chOff x="12493326" y="8731132"/>
            <a:chExt cx="4583430" cy="2298700"/>
          </a:xfrm>
        </p:grpSpPr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93326" y="8731132"/>
              <a:ext cx="4582975" cy="229835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608506" y="8741602"/>
              <a:ext cx="4352522" cy="2067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 txBox="1"/>
          <p:nvPr/>
        </p:nvSpPr>
        <p:spPr>
          <a:xfrm>
            <a:off x="7819186" y="2387373"/>
            <a:ext cx="10439400" cy="860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04" dirty="0">
                <a:solidFill>
                  <a:srgbClr val="5E5E5E"/>
                </a:solidFill>
                <a:latin typeface="Trebuchet MS"/>
                <a:cs typeface="Trebuchet MS"/>
              </a:rPr>
              <a:t>Sa</a:t>
            </a:r>
            <a:r>
              <a:rPr sz="49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spc="-275" dirty="0">
                <a:solidFill>
                  <a:srgbClr val="5E5E5E"/>
                </a:solidFill>
                <a:latin typeface="Trebuchet MS"/>
                <a:cs typeface="Trebuchet MS"/>
              </a:rPr>
              <a:t>definire</a:t>
            </a:r>
            <a:r>
              <a:rPr sz="49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i="1" spc="-105" dirty="0">
                <a:solidFill>
                  <a:srgbClr val="5E5E5E"/>
                </a:solidFill>
                <a:latin typeface="Trebuchet MS"/>
                <a:cs typeface="Trebuchet MS"/>
              </a:rPr>
              <a:t>phishing</a:t>
            </a:r>
            <a:r>
              <a:rPr sz="4950" i="1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spc="-320" dirty="0">
                <a:solidFill>
                  <a:srgbClr val="5E5E5E"/>
                </a:solidFill>
                <a:latin typeface="Trebuchet MS"/>
                <a:cs typeface="Trebuchet MS"/>
              </a:rPr>
              <a:t>correttamente.</a:t>
            </a:r>
            <a:endParaRPr sz="49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300" dirty="0">
              <a:latin typeface="Trebuchet MS"/>
              <a:cs typeface="Trebuchet MS"/>
            </a:endParaRPr>
          </a:p>
          <a:p>
            <a:pPr marL="12700" marR="1137920">
              <a:lnSpc>
                <a:spcPts val="5850"/>
              </a:lnSpc>
            </a:pPr>
            <a:r>
              <a:rPr sz="4950" spc="204" dirty="0">
                <a:solidFill>
                  <a:srgbClr val="5E5E5E"/>
                </a:solidFill>
                <a:latin typeface="Trebuchet MS"/>
                <a:cs typeface="Trebuchet MS"/>
              </a:rPr>
              <a:t>Sa</a:t>
            </a:r>
            <a:r>
              <a:rPr sz="49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spc="-275" dirty="0">
                <a:solidFill>
                  <a:srgbClr val="5E5E5E"/>
                </a:solidFill>
                <a:latin typeface="Trebuchet MS"/>
                <a:cs typeface="Trebuchet MS"/>
              </a:rPr>
              <a:t>definire</a:t>
            </a:r>
            <a:r>
              <a:rPr sz="49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spc="-275" dirty="0">
                <a:solidFill>
                  <a:srgbClr val="5E5E5E"/>
                </a:solidFill>
                <a:latin typeface="Trebuchet MS"/>
                <a:cs typeface="Trebuchet MS"/>
              </a:rPr>
              <a:t>correttamente</a:t>
            </a:r>
            <a:r>
              <a:rPr sz="49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i="1" spc="-10" dirty="0">
                <a:solidFill>
                  <a:srgbClr val="5E5E5E"/>
                </a:solidFill>
                <a:latin typeface="Trebuchet MS"/>
                <a:cs typeface="Trebuchet MS"/>
              </a:rPr>
              <a:t>password </a:t>
            </a:r>
            <a:r>
              <a:rPr sz="4950" i="1" spc="-70" dirty="0">
                <a:solidFill>
                  <a:srgbClr val="5E5E5E"/>
                </a:solidFill>
                <a:latin typeface="Trebuchet MS"/>
                <a:cs typeface="Trebuchet MS"/>
              </a:rPr>
              <a:t>manager</a:t>
            </a:r>
            <a:r>
              <a:rPr sz="4950" spc="-70" dirty="0">
                <a:solidFill>
                  <a:srgbClr val="5E5E5E"/>
                </a:solidFill>
                <a:latin typeface="Trebuchet MS"/>
                <a:cs typeface="Trebuchet MS"/>
              </a:rPr>
              <a:t>.</a:t>
            </a:r>
            <a:endParaRPr sz="49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5000" dirty="0">
              <a:latin typeface="Trebuchet MS"/>
              <a:cs typeface="Trebuchet MS"/>
            </a:endParaRPr>
          </a:p>
          <a:p>
            <a:pPr marL="12700">
              <a:lnSpc>
                <a:spcPts val="5895"/>
              </a:lnSpc>
            </a:pPr>
            <a:r>
              <a:rPr sz="4950" spc="204" dirty="0">
                <a:solidFill>
                  <a:srgbClr val="5E5E5E"/>
                </a:solidFill>
                <a:latin typeface="Trebuchet MS"/>
                <a:cs typeface="Trebuchet MS"/>
              </a:rPr>
              <a:t>Sa</a:t>
            </a:r>
            <a:r>
              <a:rPr sz="4950" spc="-47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spc="-275" dirty="0">
                <a:solidFill>
                  <a:srgbClr val="5E5E5E"/>
                </a:solidFill>
                <a:latin typeface="Trebuchet MS"/>
                <a:cs typeface="Trebuchet MS"/>
              </a:rPr>
              <a:t>definire</a:t>
            </a:r>
            <a:r>
              <a:rPr sz="4950" spc="-459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spc="-285" dirty="0">
                <a:solidFill>
                  <a:srgbClr val="5E5E5E"/>
                </a:solidFill>
                <a:latin typeface="Trebuchet MS"/>
                <a:cs typeface="Trebuchet MS"/>
              </a:rPr>
              <a:t>correttamente</a:t>
            </a:r>
            <a:endParaRPr sz="4950" dirty="0">
              <a:latin typeface="Trebuchet MS"/>
              <a:cs typeface="Trebuchet MS"/>
            </a:endParaRPr>
          </a:p>
          <a:p>
            <a:pPr marL="12700">
              <a:lnSpc>
                <a:spcPts val="5895"/>
              </a:lnSpc>
            </a:pPr>
            <a:r>
              <a:rPr sz="4950" i="1" spc="-215" dirty="0">
                <a:solidFill>
                  <a:srgbClr val="5E5E5E"/>
                </a:solidFill>
                <a:latin typeface="Trebuchet MS"/>
                <a:cs typeface="Trebuchet MS"/>
              </a:rPr>
              <a:t>autenticazione</a:t>
            </a:r>
            <a:r>
              <a:rPr sz="4950" i="1" spc="-29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i="1" spc="-420" dirty="0">
                <a:solidFill>
                  <a:srgbClr val="5E5E5E"/>
                </a:solidFill>
                <a:latin typeface="Trebuchet MS"/>
                <a:cs typeface="Trebuchet MS"/>
              </a:rPr>
              <a:t>multifattore</a:t>
            </a:r>
            <a:r>
              <a:rPr sz="4950" spc="-420" dirty="0">
                <a:solidFill>
                  <a:srgbClr val="5E5E5E"/>
                </a:solidFill>
                <a:latin typeface="Trebuchet MS"/>
                <a:cs typeface="Trebuchet MS"/>
              </a:rPr>
              <a:t>.</a:t>
            </a:r>
            <a:endParaRPr sz="49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204" dirty="0">
                <a:solidFill>
                  <a:srgbClr val="5E5E5E"/>
                </a:solidFill>
                <a:latin typeface="Trebuchet MS"/>
                <a:cs typeface="Trebuchet MS"/>
              </a:rPr>
              <a:t>Sa</a:t>
            </a:r>
            <a:r>
              <a:rPr sz="49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spc="-275" dirty="0">
                <a:solidFill>
                  <a:srgbClr val="5E5E5E"/>
                </a:solidFill>
                <a:latin typeface="Trebuchet MS"/>
                <a:cs typeface="Trebuchet MS"/>
              </a:rPr>
              <a:t>definire</a:t>
            </a:r>
            <a:r>
              <a:rPr sz="49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spc="-275" dirty="0">
                <a:solidFill>
                  <a:srgbClr val="5E5E5E"/>
                </a:solidFill>
                <a:latin typeface="Trebuchet MS"/>
                <a:cs typeface="Trebuchet MS"/>
              </a:rPr>
              <a:t>correttamente</a:t>
            </a:r>
            <a:r>
              <a:rPr sz="49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b="1" spc="-215" dirty="0">
                <a:solidFill>
                  <a:srgbClr val="5E5E5E"/>
                </a:solidFill>
                <a:latin typeface="Trebuchet MS"/>
                <a:cs typeface="Trebuchet MS"/>
              </a:rPr>
              <a:t>tutti</a:t>
            </a:r>
            <a:r>
              <a:rPr sz="4950" b="1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spc="-400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4950" spc="-4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950" spc="-380" dirty="0">
                <a:solidFill>
                  <a:srgbClr val="5E5E5E"/>
                </a:solidFill>
                <a:latin typeface="Trebuchet MS"/>
                <a:cs typeface="Trebuchet MS"/>
              </a:rPr>
              <a:t>termini.</a:t>
            </a:r>
            <a:endParaRPr sz="4950" dirty="0">
              <a:latin typeface="Trebuchet MS"/>
              <a:cs typeface="Trebuchet MS"/>
            </a:endParaRPr>
          </a:p>
          <a:p>
            <a:pPr marL="2934970">
              <a:lnSpc>
                <a:spcPct val="100000"/>
              </a:lnSpc>
              <a:spcBef>
                <a:spcPts val="3865"/>
              </a:spcBef>
            </a:pPr>
            <a:r>
              <a:rPr sz="2450" spc="-145" dirty="0">
                <a:solidFill>
                  <a:srgbClr val="535353"/>
                </a:solidFill>
                <a:latin typeface="Trebuchet MS"/>
                <a:cs typeface="Trebuchet MS"/>
              </a:rPr>
              <a:t>Fonte:</a:t>
            </a:r>
            <a:r>
              <a:rPr sz="2450" spc="-20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30" dirty="0">
                <a:solidFill>
                  <a:srgbClr val="535353"/>
                </a:solidFill>
                <a:latin typeface="Trebuchet MS"/>
                <a:cs typeface="Trebuchet MS"/>
              </a:rPr>
              <a:t>Google</a:t>
            </a:r>
            <a:r>
              <a:rPr sz="2450" spc="-20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rgbClr val="535353"/>
                </a:solidFill>
                <a:latin typeface="Trebuchet MS"/>
                <a:cs typeface="Trebuchet MS"/>
              </a:rPr>
              <a:t>Security</a:t>
            </a:r>
            <a:r>
              <a:rPr sz="2450" spc="-195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110" dirty="0">
                <a:solidFill>
                  <a:srgbClr val="535353"/>
                </a:solidFill>
                <a:latin typeface="Trebuchet MS"/>
                <a:cs typeface="Trebuchet MS"/>
              </a:rPr>
              <a:t>Survey,</a:t>
            </a:r>
            <a:r>
              <a:rPr sz="2450" spc="-33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535353"/>
                </a:solidFill>
                <a:latin typeface="Trebuchet MS"/>
                <a:cs typeface="Trebuchet MS"/>
              </a:rPr>
              <a:t>2019</a:t>
            </a:r>
            <a:r>
              <a:rPr sz="2450" spc="-195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760" dirty="0">
                <a:solidFill>
                  <a:srgbClr val="535353"/>
                </a:solidFill>
                <a:latin typeface="Trebuchet MS"/>
                <a:cs typeface="Trebuchet MS"/>
              </a:rPr>
              <a:t>|</a:t>
            </a:r>
            <a:r>
              <a:rPr sz="2450" spc="-20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rgbClr val="535353"/>
                </a:solidFill>
                <a:latin typeface="Trebuchet MS"/>
                <a:cs typeface="Trebuchet MS"/>
              </a:rPr>
              <a:t>US</a:t>
            </a:r>
            <a:r>
              <a:rPr sz="2450" spc="-195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-120" dirty="0">
                <a:solidFill>
                  <a:srgbClr val="535353"/>
                </a:solidFill>
                <a:latin typeface="Trebuchet MS"/>
                <a:cs typeface="Trebuchet MS"/>
              </a:rPr>
              <a:t>adults,</a:t>
            </a:r>
            <a:r>
              <a:rPr sz="2450" spc="-330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535353"/>
                </a:solidFill>
                <a:latin typeface="Trebuchet MS"/>
                <a:cs typeface="Trebuchet MS"/>
              </a:rPr>
              <a:t>n=</a:t>
            </a:r>
            <a:r>
              <a:rPr sz="2450" spc="-195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rgbClr val="535353"/>
                </a:solidFill>
                <a:latin typeface="Trebuchet MS"/>
                <a:cs typeface="Trebuchet MS"/>
              </a:rPr>
              <a:t>3000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454150" y="145631"/>
            <a:ext cx="17725289" cy="1399034"/>
          </a:xfrm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2571115">
              <a:lnSpc>
                <a:spcPct val="100000"/>
              </a:lnSpc>
              <a:spcBef>
                <a:spcPts val="95"/>
              </a:spcBef>
            </a:pPr>
            <a:r>
              <a:rPr lang="it-IT" spc="229" dirty="0"/>
              <a:t>Qual è, con esattezza…?</a:t>
            </a:r>
            <a:endParaRPr spc="229" dirty="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4638" y="2348169"/>
            <a:ext cx="2583641" cy="9252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6054" y="4673699"/>
            <a:ext cx="2492225" cy="91845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0347" y="9305127"/>
            <a:ext cx="2487931" cy="924587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675341" y="1591574"/>
            <a:ext cx="2660015" cy="9476740"/>
            <a:chOff x="1675341" y="1591574"/>
            <a:chExt cx="2660015" cy="947674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5341" y="1591574"/>
              <a:ext cx="2659604" cy="265960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42875" y="1759108"/>
              <a:ext cx="1047115" cy="1894205"/>
            </a:xfrm>
            <a:custGeom>
              <a:avLst/>
              <a:gdLst/>
              <a:ahLst/>
              <a:cxnLst/>
              <a:rect l="l" t="t" r="r" b="b"/>
              <a:pathLst>
                <a:path w="1047114" h="1894204">
                  <a:moveTo>
                    <a:pt x="1047088" y="0"/>
                  </a:moveTo>
                  <a:lnTo>
                    <a:pt x="999158" y="1077"/>
                  </a:lnTo>
                  <a:lnTo>
                    <a:pt x="951782" y="4279"/>
                  </a:lnTo>
                  <a:lnTo>
                    <a:pt x="905004" y="9558"/>
                  </a:lnTo>
                  <a:lnTo>
                    <a:pt x="858872" y="16869"/>
                  </a:lnTo>
                  <a:lnTo>
                    <a:pt x="813432" y="26166"/>
                  </a:lnTo>
                  <a:lnTo>
                    <a:pt x="768730" y="37402"/>
                  </a:lnTo>
                  <a:lnTo>
                    <a:pt x="724812" y="50532"/>
                  </a:lnTo>
                  <a:lnTo>
                    <a:pt x="681725" y="65508"/>
                  </a:lnTo>
                  <a:lnTo>
                    <a:pt x="639514" y="82285"/>
                  </a:lnTo>
                  <a:lnTo>
                    <a:pt x="598226" y="100816"/>
                  </a:lnTo>
                  <a:lnTo>
                    <a:pt x="557906" y="121056"/>
                  </a:lnTo>
                  <a:lnTo>
                    <a:pt x="518602" y="142958"/>
                  </a:lnTo>
                  <a:lnTo>
                    <a:pt x="480360" y="166475"/>
                  </a:lnTo>
                  <a:lnTo>
                    <a:pt x="443225" y="191563"/>
                  </a:lnTo>
                  <a:lnTo>
                    <a:pt x="407243" y="218173"/>
                  </a:lnTo>
                  <a:lnTo>
                    <a:pt x="372462" y="246262"/>
                  </a:lnTo>
                  <a:lnTo>
                    <a:pt x="338927" y="275781"/>
                  </a:lnTo>
                  <a:lnTo>
                    <a:pt x="306685" y="306685"/>
                  </a:lnTo>
                  <a:lnTo>
                    <a:pt x="275781" y="338927"/>
                  </a:lnTo>
                  <a:lnTo>
                    <a:pt x="246262" y="372462"/>
                  </a:lnTo>
                  <a:lnTo>
                    <a:pt x="218173" y="407243"/>
                  </a:lnTo>
                  <a:lnTo>
                    <a:pt x="191563" y="443225"/>
                  </a:lnTo>
                  <a:lnTo>
                    <a:pt x="166475" y="480360"/>
                  </a:lnTo>
                  <a:lnTo>
                    <a:pt x="142958" y="518602"/>
                  </a:lnTo>
                  <a:lnTo>
                    <a:pt x="121056" y="557906"/>
                  </a:lnTo>
                  <a:lnTo>
                    <a:pt x="100816" y="598226"/>
                  </a:lnTo>
                  <a:lnTo>
                    <a:pt x="82285" y="639514"/>
                  </a:lnTo>
                  <a:lnTo>
                    <a:pt x="65508" y="681725"/>
                  </a:lnTo>
                  <a:lnTo>
                    <a:pt x="50532" y="724812"/>
                  </a:lnTo>
                  <a:lnTo>
                    <a:pt x="37402" y="768730"/>
                  </a:lnTo>
                  <a:lnTo>
                    <a:pt x="26166" y="813432"/>
                  </a:lnTo>
                  <a:lnTo>
                    <a:pt x="16869" y="858872"/>
                  </a:lnTo>
                  <a:lnTo>
                    <a:pt x="9558" y="905004"/>
                  </a:lnTo>
                  <a:lnTo>
                    <a:pt x="4279" y="951782"/>
                  </a:lnTo>
                  <a:lnTo>
                    <a:pt x="1077" y="999158"/>
                  </a:lnTo>
                  <a:lnTo>
                    <a:pt x="0" y="1047088"/>
                  </a:lnTo>
                  <a:lnTo>
                    <a:pt x="1197" y="1097201"/>
                  </a:lnTo>
                  <a:lnTo>
                    <a:pt x="4764" y="1146936"/>
                  </a:lnTo>
                  <a:lnTo>
                    <a:pt x="10663" y="1196221"/>
                  </a:lnTo>
                  <a:lnTo>
                    <a:pt x="18857" y="1244983"/>
                  </a:lnTo>
                  <a:lnTo>
                    <a:pt x="29308" y="1293148"/>
                  </a:lnTo>
                  <a:lnTo>
                    <a:pt x="41980" y="1340643"/>
                  </a:lnTo>
                  <a:lnTo>
                    <a:pt x="56835" y="1387394"/>
                  </a:lnTo>
                  <a:lnTo>
                    <a:pt x="73836" y="1433329"/>
                  </a:lnTo>
                  <a:lnTo>
                    <a:pt x="92945" y="1478374"/>
                  </a:lnTo>
                  <a:lnTo>
                    <a:pt x="114125" y="1522456"/>
                  </a:lnTo>
                  <a:lnTo>
                    <a:pt x="137339" y="1565502"/>
                  </a:lnTo>
                  <a:lnTo>
                    <a:pt x="162549" y="1607439"/>
                  </a:lnTo>
                  <a:lnTo>
                    <a:pt x="189719" y="1648192"/>
                  </a:lnTo>
                  <a:lnTo>
                    <a:pt x="218810" y="1687690"/>
                  </a:lnTo>
                  <a:lnTo>
                    <a:pt x="249786" y="1725859"/>
                  </a:lnTo>
                  <a:lnTo>
                    <a:pt x="282608" y="1762625"/>
                  </a:lnTo>
                  <a:lnTo>
                    <a:pt x="317241" y="1797915"/>
                  </a:lnTo>
                  <a:lnTo>
                    <a:pt x="353646" y="1831657"/>
                  </a:lnTo>
                  <a:lnTo>
                    <a:pt x="391787" y="1863776"/>
                  </a:lnTo>
                  <a:lnTo>
                    <a:pt x="431625" y="1894200"/>
                  </a:lnTo>
                  <a:lnTo>
                    <a:pt x="742229" y="1466691"/>
                  </a:lnTo>
                  <a:lnTo>
                    <a:pt x="705283" y="1437228"/>
                  </a:lnTo>
                  <a:lnTo>
                    <a:pt x="671717" y="1405132"/>
                  </a:lnTo>
                  <a:lnTo>
                    <a:pt x="641572" y="1370658"/>
                  </a:lnTo>
                  <a:lnTo>
                    <a:pt x="614889" y="1334064"/>
                  </a:lnTo>
                  <a:lnTo>
                    <a:pt x="591708" y="1295604"/>
                  </a:lnTo>
                  <a:lnTo>
                    <a:pt x="572070" y="1255534"/>
                  </a:lnTo>
                  <a:lnTo>
                    <a:pt x="556015" y="1214110"/>
                  </a:lnTo>
                  <a:lnTo>
                    <a:pt x="543583" y="1171588"/>
                  </a:lnTo>
                  <a:lnTo>
                    <a:pt x="534816" y="1128224"/>
                  </a:lnTo>
                  <a:lnTo>
                    <a:pt x="529754" y="1084272"/>
                  </a:lnTo>
                  <a:lnTo>
                    <a:pt x="528437" y="1039990"/>
                  </a:lnTo>
                  <a:lnTo>
                    <a:pt x="530905" y="995633"/>
                  </a:lnTo>
                  <a:lnTo>
                    <a:pt x="537200" y="951455"/>
                  </a:lnTo>
                  <a:lnTo>
                    <a:pt x="547361" y="907715"/>
                  </a:lnTo>
                  <a:lnTo>
                    <a:pt x="561430" y="864666"/>
                  </a:lnTo>
                  <a:lnTo>
                    <a:pt x="579447" y="822565"/>
                  </a:lnTo>
                  <a:lnTo>
                    <a:pt x="601452" y="781667"/>
                  </a:lnTo>
                  <a:lnTo>
                    <a:pt x="627485" y="742229"/>
                  </a:lnTo>
                  <a:lnTo>
                    <a:pt x="658465" y="703604"/>
                  </a:lnTo>
                  <a:lnTo>
                    <a:pt x="692659" y="668416"/>
                  </a:lnTo>
                  <a:lnTo>
                    <a:pt x="729777" y="636815"/>
                  </a:lnTo>
                  <a:lnTo>
                    <a:pt x="769528" y="608947"/>
                  </a:lnTo>
                  <a:lnTo>
                    <a:pt x="811622" y="584961"/>
                  </a:lnTo>
                  <a:lnTo>
                    <a:pt x="855770" y="565004"/>
                  </a:lnTo>
                  <a:lnTo>
                    <a:pt x="901681" y="549225"/>
                  </a:lnTo>
                  <a:lnTo>
                    <a:pt x="949064" y="537771"/>
                  </a:lnTo>
                  <a:lnTo>
                    <a:pt x="997630" y="530790"/>
                  </a:lnTo>
                  <a:lnTo>
                    <a:pt x="1047088" y="528431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4501" y="1759108"/>
              <a:ext cx="1662539" cy="20941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341" y="3916111"/>
              <a:ext cx="2649134" cy="26491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842875" y="4083645"/>
              <a:ext cx="1047115" cy="2043430"/>
            </a:xfrm>
            <a:custGeom>
              <a:avLst/>
              <a:gdLst/>
              <a:ahLst/>
              <a:cxnLst/>
              <a:rect l="l" t="t" r="r" b="b"/>
              <a:pathLst>
                <a:path w="1047114" h="2043429">
                  <a:moveTo>
                    <a:pt x="1047088" y="0"/>
                  </a:moveTo>
                  <a:lnTo>
                    <a:pt x="999158" y="1077"/>
                  </a:lnTo>
                  <a:lnTo>
                    <a:pt x="951782" y="4279"/>
                  </a:lnTo>
                  <a:lnTo>
                    <a:pt x="905004" y="9558"/>
                  </a:lnTo>
                  <a:lnTo>
                    <a:pt x="858872" y="16869"/>
                  </a:lnTo>
                  <a:lnTo>
                    <a:pt x="813432" y="26166"/>
                  </a:lnTo>
                  <a:lnTo>
                    <a:pt x="768730" y="37402"/>
                  </a:lnTo>
                  <a:lnTo>
                    <a:pt x="724812" y="50532"/>
                  </a:lnTo>
                  <a:lnTo>
                    <a:pt x="681725" y="65508"/>
                  </a:lnTo>
                  <a:lnTo>
                    <a:pt x="639514" y="82285"/>
                  </a:lnTo>
                  <a:lnTo>
                    <a:pt x="598226" y="100816"/>
                  </a:lnTo>
                  <a:lnTo>
                    <a:pt x="557906" y="121056"/>
                  </a:lnTo>
                  <a:lnTo>
                    <a:pt x="518602" y="142958"/>
                  </a:lnTo>
                  <a:lnTo>
                    <a:pt x="480360" y="166475"/>
                  </a:lnTo>
                  <a:lnTo>
                    <a:pt x="443225" y="191563"/>
                  </a:lnTo>
                  <a:lnTo>
                    <a:pt x="407243" y="218173"/>
                  </a:lnTo>
                  <a:lnTo>
                    <a:pt x="372462" y="246262"/>
                  </a:lnTo>
                  <a:lnTo>
                    <a:pt x="338927" y="275781"/>
                  </a:lnTo>
                  <a:lnTo>
                    <a:pt x="306685" y="306685"/>
                  </a:lnTo>
                  <a:lnTo>
                    <a:pt x="275781" y="338927"/>
                  </a:lnTo>
                  <a:lnTo>
                    <a:pt x="246262" y="372462"/>
                  </a:lnTo>
                  <a:lnTo>
                    <a:pt x="218173" y="407243"/>
                  </a:lnTo>
                  <a:lnTo>
                    <a:pt x="191563" y="443225"/>
                  </a:lnTo>
                  <a:lnTo>
                    <a:pt x="166475" y="480360"/>
                  </a:lnTo>
                  <a:lnTo>
                    <a:pt x="142958" y="518602"/>
                  </a:lnTo>
                  <a:lnTo>
                    <a:pt x="121056" y="557906"/>
                  </a:lnTo>
                  <a:lnTo>
                    <a:pt x="100816" y="598226"/>
                  </a:lnTo>
                  <a:lnTo>
                    <a:pt x="82285" y="639514"/>
                  </a:lnTo>
                  <a:lnTo>
                    <a:pt x="65508" y="681725"/>
                  </a:lnTo>
                  <a:lnTo>
                    <a:pt x="50532" y="724812"/>
                  </a:lnTo>
                  <a:lnTo>
                    <a:pt x="37402" y="768730"/>
                  </a:lnTo>
                  <a:lnTo>
                    <a:pt x="26166" y="813432"/>
                  </a:lnTo>
                  <a:lnTo>
                    <a:pt x="16869" y="858872"/>
                  </a:lnTo>
                  <a:lnTo>
                    <a:pt x="9558" y="905004"/>
                  </a:lnTo>
                  <a:lnTo>
                    <a:pt x="4279" y="951782"/>
                  </a:lnTo>
                  <a:lnTo>
                    <a:pt x="1077" y="999158"/>
                  </a:lnTo>
                  <a:lnTo>
                    <a:pt x="0" y="1047088"/>
                  </a:lnTo>
                  <a:lnTo>
                    <a:pt x="1110" y="1095484"/>
                  </a:lnTo>
                  <a:lnTo>
                    <a:pt x="4415" y="1143427"/>
                  </a:lnTo>
                  <a:lnTo>
                    <a:pt x="9871" y="1190861"/>
                  </a:lnTo>
                  <a:lnTo>
                    <a:pt x="17438" y="1237728"/>
                  </a:lnTo>
                  <a:lnTo>
                    <a:pt x="27072" y="1283969"/>
                  </a:lnTo>
                  <a:lnTo>
                    <a:pt x="38734" y="1329529"/>
                  </a:lnTo>
                  <a:lnTo>
                    <a:pt x="52380" y="1374349"/>
                  </a:lnTo>
                  <a:lnTo>
                    <a:pt x="67970" y="1418372"/>
                  </a:lnTo>
                  <a:lnTo>
                    <a:pt x="85461" y="1461540"/>
                  </a:lnTo>
                  <a:lnTo>
                    <a:pt x="104812" y="1503796"/>
                  </a:lnTo>
                  <a:lnTo>
                    <a:pt x="125980" y="1545083"/>
                  </a:lnTo>
                  <a:lnTo>
                    <a:pt x="148925" y="1585343"/>
                  </a:lnTo>
                  <a:lnTo>
                    <a:pt x="173604" y="1624518"/>
                  </a:lnTo>
                  <a:lnTo>
                    <a:pt x="199975" y="1662551"/>
                  </a:lnTo>
                  <a:lnTo>
                    <a:pt x="227998" y="1699385"/>
                  </a:lnTo>
                  <a:lnTo>
                    <a:pt x="257630" y="1734962"/>
                  </a:lnTo>
                  <a:lnTo>
                    <a:pt x="288828" y="1769225"/>
                  </a:lnTo>
                  <a:lnTo>
                    <a:pt x="321553" y="1802115"/>
                  </a:lnTo>
                  <a:lnTo>
                    <a:pt x="355761" y="1833577"/>
                  </a:lnTo>
                  <a:lnTo>
                    <a:pt x="391412" y="1863551"/>
                  </a:lnTo>
                  <a:lnTo>
                    <a:pt x="428463" y="1891982"/>
                  </a:lnTo>
                  <a:lnTo>
                    <a:pt x="466872" y="1918811"/>
                  </a:lnTo>
                  <a:lnTo>
                    <a:pt x="506598" y="1943980"/>
                  </a:lnTo>
                  <a:lnTo>
                    <a:pt x="547599" y="1967433"/>
                  </a:lnTo>
                  <a:lnTo>
                    <a:pt x="589834" y="1989112"/>
                  </a:lnTo>
                  <a:lnTo>
                    <a:pt x="633260" y="2008959"/>
                  </a:lnTo>
                  <a:lnTo>
                    <a:pt x="677836" y="2026917"/>
                  </a:lnTo>
                  <a:lnTo>
                    <a:pt x="723520" y="2042929"/>
                  </a:lnTo>
                  <a:lnTo>
                    <a:pt x="886814" y="1540361"/>
                  </a:lnTo>
                  <a:lnTo>
                    <a:pt x="842571" y="1523757"/>
                  </a:lnTo>
                  <a:lnTo>
                    <a:pt x="800730" y="1503604"/>
                  </a:lnTo>
                  <a:lnTo>
                    <a:pt x="761408" y="1480133"/>
                  </a:lnTo>
                  <a:lnTo>
                    <a:pt x="724723" y="1453575"/>
                  </a:lnTo>
                  <a:lnTo>
                    <a:pt x="690791" y="1424161"/>
                  </a:lnTo>
                  <a:lnTo>
                    <a:pt x="659732" y="1392121"/>
                  </a:lnTo>
                  <a:lnTo>
                    <a:pt x="631662" y="1357686"/>
                  </a:lnTo>
                  <a:lnTo>
                    <a:pt x="606699" y="1321086"/>
                  </a:lnTo>
                  <a:lnTo>
                    <a:pt x="584961" y="1282553"/>
                  </a:lnTo>
                  <a:lnTo>
                    <a:pt x="566564" y="1242318"/>
                  </a:lnTo>
                  <a:lnTo>
                    <a:pt x="551628" y="1200610"/>
                  </a:lnTo>
                  <a:lnTo>
                    <a:pt x="540268" y="1157660"/>
                  </a:lnTo>
                  <a:lnTo>
                    <a:pt x="532603" y="1113700"/>
                  </a:lnTo>
                  <a:lnTo>
                    <a:pt x="528751" y="1068960"/>
                  </a:lnTo>
                  <a:lnTo>
                    <a:pt x="528828" y="1023671"/>
                  </a:lnTo>
                  <a:lnTo>
                    <a:pt x="532953" y="978063"/>
                  </a:lnTo>
                  <a:lnTo>
                    <a:pt x="541243" y="932367"/>
                  </a:lnTo>
                  <a:lnTo>
                    <a:pt x="553815" y="886814"/>
                  </a:lnTo>
                  <a:lnTo>
                    <a:pt x="570641" y="842106"/>
                  </a:lnTo>
                  <a:lnTo>
                    <a:pt x="591211" y="799675"/>
                  </a:lnTo>
                  <a:lnTo>
                    <a:pt x="615295" y="759688"/>
                  </a:lnTo>
                  <a:lnTo>
                    <a:pt x="642667" y="722310"/>
                  </a:lnTo>
                  <a:lnTo>
                    <a:pt x="673098" y="687707"/>
                  </a:lnTo>
                  <a:lnTo>
                    <a:pt x="706362" y="656043"/>
                  </a:lnTo>
                  <a:lnTo>
                    <a:pt x="742229" y="627485"/>
                  </a:lnTo>
                  <a:lnTo>
                    <a:pt x="780473" y="602198"/>
                  </a:lnTo>
                  <a:lnTo>
                    <a:pt x="820865" y="580347"/>
                  </a:lnTo>
                  <a:lnTo>
                    <a:pt x="863179" y="562099"/>
                  </a:lnTo>
                  <a:lnTo>
                    <a:pt x="907186" y="547617"/>
                  </a:lnTo>
                  <a:lnTo>
                    <a:pt x="952658" y="537068"/>
                  </a:lnTo>
                  <a:lnTo>
                    <a:pt x="999368" y="530618"/>
                  </a:lnTo>
                  <a:lnTo>
                    <a:pt x="1047088" y="528431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66396" y="4083644"/>
              <a:ext cx="1370938" cy="20944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5341" y="6230176"/>
              <a:ext cx="2649134" cy="264913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42875" y="6397711"/>
              <a:ext cx="1047115" cy="2043430"/>
            </a:xfrm>
            <a:custGeom>
              <a:avLst/>
              <a:gdLst/>
              <a:ahLst/>
              <a:cxnLst/>
              <a:rect l="l" t="t" r="r" b="b"/>
              <a:pathLst>
                <a:path w="1047114" h="2043429">
                  <a:moveTo>
                    <a:pt x="1047088" y="0"/>
                  </a:moveTo>
                  <a:lnTo>
                    <a:pt x="999158" y="1077"/>
                  </a:lnTo>
                  <a:lnTo>
                    <a:pt x="951782" y="4279"/>
                  </a:lnTo>
                  <a:lnTo>
                    <a:pt x="905004" y="9558"/>
                  </a:lnTo>
                  <a:lnTo>
                    <a:pt x="858872" y="16869"/>
                  </a:lnTo>
                  <a:lnTo>
                    <a:pt x="813432" y="26166"/>
                  </a:lnTo>
                  <a:lnTo>
                    <a:pt x="768730" y="37402"/>
                  </a:lnTo>
                  <a:lnTo>
                    <a:pt x="724812" y="50532"/>
                  </a:lnTo>
                  <a:lnTo>
                    <a:pt x="681725" y="65508"/>
                  </a:lnTo>
                  <a:lnTo>
                    <a:pt x="639514" y="82285"/>
                  </a:lnTo>
                  <a:lnTo>
                    <a:pt x="598226" y="100816"/>
                  </a:lnTo>
                  <a:lnTo>
                    <a:pt x="557906" y="121056"/>
                  </a:lnTo>
                  <a:lnTo>
                    <a:pt x="518602" y="142958"/>
                  </a:lnTo>
                  <a:lnTo>
                    <a:pt x="480360" y="166475"/>
                  </a:lnTo>
                  <a:lnTo>
                    <a:pt x="443225" y="191563"/>
                  </a:lnTo>
                  <a:lnTo>
                    <a:pt x="407243" y="218173"/>
                  </a:lnTo>
                  <a:lnTo>
                    <a:pt x="372462" y="246262"/>
                  </a:lnTo>
                  <a:lnTo>
                    <a:pt x="338927" y="275781"/>
                  </a:lnTo>
                  <a:lnTo>
                    <a:pt x="306685" y="306685"/>
                  </a:lnTo>
                  <a:lnTo>
                    <a:pt x="275781" y="338927"/>
                  </a:lnTo>
                  <a:lnTo>
                    <a:pt x="246262" y="372462"/>
                  </a:lnTo>
                  <a:lnTo>
                    <a:pt x="218173" y="407243"/>
                  </a:lnTo>
                  <a:lnTo>
                    <a:pt x="191563" y="443225"/>
                  </a:lnTo>
                  <a:lnTo>
                    <a:pt x="166475" y="480360"/>
                  </a:lnTo>
                  <a:lnTo>
                    <a:pt x="142958" y="518602"/>
                  </a:lnTo>
                  <a:lnTo>
                    <a:pt x="121056" y="557906"/>
                  </a:lnTo>
                  <a:lnTo>
                    <a:pt x="100816" y="598226"/>
                  </a:lnTo>
                  <a:lnTo>
                    <a:pt x="82285" y="639514"/>
                  </a:lnTo>
                  <a:lnTo>
                    <a:pt x="65508" y="681725"/>
                  </a:lnTo>
                  <a:lnTo>
                    <a:pt x="50532" y="724812"/>
                  </a:lnTo>
                  <a:lnTo>
                    <a:pt x="37402" y="768730"/>
                  </a:lnTo>
                  <a:lnTo>
                    <a:pt x="26166" y="813432"/>
                  </a:lnTo>
                  <a:lnTo>
                    <a:pt x="16869" y="858872"/>
                  </a:lnTo>
                  <a:lnTo>
                    <a:pt x="9558" y="905004"/>
                  </a:lnTo>
                  <a:lnTo>
                    <a:pt x="4279" y="951782"/>
                  </a:lnTo>
                  <a:lnTo>
                    <a:pt x="1077" y="999158"/>
                  </a:lnTo>
                  <a:lnTo>
                    <a:pt x="0" y="1047088"/>
                  </a:lnTo>
                  <a:lnTo>
                    <a:pt x="1110" y="1095484"/>
                  </a:lnTo>
                  <a:lnTo>
                    <a:pt x="4415" y="1143427"/>
                  </a:lnTo>
                  <a:lnTo>
                    <a:pt x="9871" y="1190861"/>
                  </a:lnTo>
                  <a:lnTo>
                    <a:pt x="17438" y="1237728"/>
                  </a:lnTo>
                  <a:lnTo>
                    <a:pt x="27072" y="1283969"/>
                  </a:lnTo>
                  <a:lnTo>
                    <a:pt x="38734" y="1329529"/>
                  </a:lnTo>
                  <a:lnTo>
                    <a:pt x="52380" y="1374349"/>
                  </a:lnTo>
                  <a:lnTo>
                    <a:pt x="67970" y="1418372"/>
                  </a:lnTo>
                  <a:lnTo>
                    <a:pt x="85461" y="1461540"/>
                  </a:lnTo>
                  <a:lnTo>
                    <a:pt x="104812" y="1503796"/>
                  </a:lnTo>
                  <a:lnTo>
                    <a:pt x="125980" y="1545083"/>
                  </a:lnTo>
                  <a:lnTo>
                    <a:pt x="148925" y="1585343"/>
                  </a:lnTo>
                  <a:lnTo>
                    <a:pt x="173604" y="1624518"/>
                  </a:lnTo>
                  <a:lnTo>
                    <a:pt x="199975" y="1662551"/>
                  </a:lnTo>
                  <a:lnTo>
                    <a:pt x="227998" y="1699385"/>
                  </a:lnTo>
                  <a:lnTo>
                    <a:pt x="257630" y="1734962"/>
                  </a:lnTo>
                  <a:lnTo>
                    <a:pt x="288828" y="1769225"/>
                  </a:lnTo>
                  <a:lnTo>
                    <a:pt x="321553" y="1802115"/>
                  </a:lnTo>
                  <a:lnTo>
                    <a:pt x="355761" y="1833577"/>
                  </a:lnTo>
                  <a:lnTo>
                    <a:pt x="391412" y="1863551"/>
                  </a:lnTo>
                  <a:lnTo>
                    <a:pt x="428463" y="1891982"/>
                  </a:lnTo>
                  <a:lnTo>
                    <a:pt x="466872" y="1918811"/>
                  </a:lnTo>
                  <a:lnTo>
                    <a:pt x="506598" y="1943980"/>
                  </a:lnTo>
                  <a:lnTo>
                    <a:pt x="547599" y="1967433"/>
                  </a:lnTo>
                  <a:lnTo>
                    <a:pt x="589834" y="1989112"/>
                  </a:lnTo>
                  <a:lnTo>
                    <a:pt x="633260" y="2008959"/>
                  </a:lnTo>
                  <a:lnTo>
                    <a:pt x="677836" y="2026917"/>
                  </a:lnTo>
                  <a:lnTo>
                    <a:pt x="723520" y="2042929"/>
                  </a:lnTo>
                  <a:lnTo>
                    <a:pt x="886814" y="1540361"/>
                  </a:lnTo>
                  <a:lnTo>
                    <a:pt x="842571" y="1523757"/>
                  </a:lnTo>
                  <a:lnTo>
                    <a:pt x="800730" y="1503604"/>
                  </a:lnTo>
                  <a:lnTo>
                    <a:pt x="761408" y="1480133"/>
                  </a:lnTo>
                  <a:lnTo>
                    <a:pt x="724723" y="1453575"/>
                  </a:lnTo>
                  <a:lnTo>
                    <a:pt x="690791" y="1424161"/>
                  </a:lnTo>
                  <a:lnTo>
                    <a:pt x="659732" y="1392121"/>
                  </a:lnTo>
                  <a:lnTo>
                    <a:pt x="631662" y="1357686"/>
                  </a:lnTo>
                  <a:lnTo>
                    <a:pt x="606699" y="1321086"/>
                  </a:lnTo>
                  <a:lnTo>
                    <a:pt x="584961" y="1282553"/>
                  </a:lnTo>
                  <a:lnTo>
                    <a:pt x="566564" y="1242318"/>
                  </a:lnTo>
                  <a:lnTo>
                    <a:pt x="551628" y="1200610"/>
                  </a:lnTo>
                  <a:lnTo>
                    <a:pt x="540268" y="1157660"/>
                  </a:lnTo>
                  <a:lnTo>
                    <a:pt x="532603" y="1113700"/>
                  </a:lnTo>
                  <a:lnTo>
                    <a:pt x="528751" y="1068960"/>
                  </a:lnTo>
                  <a:lnTo>
                    <a:pt x="528828" y="1023671"/>
                  </a:lnTo>
                  <a:lnTo>
                    <a:pt x="532953" y="978063"/>
                  </a:lnTo>
                  <a:lnTo>
                    <a:pt x="541243" y="932367"/>
                  </a:lnTo>
                  <a:lnTo>
                    <a:pt x="553815" y="886814"/>
                  </a:lnTo>
                  <a:lnTo>
                    <a:pt x="570641" y="842106"/>
                  </a:lnTo>
                  <a:lnTo>
                    <a:pt x="591211" y="799675"/>
                  </a:lnTo>
                  <a:lnTo>
                    <a:pt x="615295" y="759688"/>
                  </a:lnTo>
                  <a:lnTo>
                    <a:pt x="642667" y="722310"/>
                  </a:lnTo>
                  <a:lnTo>
                    <a:pt x="673098" y="687707"/>
                  </a:lnTo>
                  <a:lnTo>
                    <a:pt x="706362" y="656043"/>
                  </a:lnTo>
                  <a:lnTo>
                    <a:pt x="742229" y="627485"/>
                  </a:lnTo>
                  <a:lnTo>
                    <a:pt x="780473" y="602198"/>
                  </a:lnTo>
                  <a:lnTo>
                    <a:pt x="820865" y="580347"/>
                  </a:lnTo>
                  <a:lnTo>
                    <a:pt x="863179" y="562099"/>
                  </a:lnTo>
                  <a:lnTo>
                    <a:pt x="907186" y="547617"/>
                  </a:lnTo>
                  <a:lnTo>
                    <a:pt x="952658" y="537068"/>
                  </a:lnTo>
                  <a:lnTo>
                    <a:pt x="999368" y="530618"/>
                  </a:lnTo>
                  <a:lnTo>
                    <a:pt x="1047088" y="528431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66396" y="6397711"/>
              <a:ext cx="1370938" cy="20944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5341" y="8554713"/>
              <a:ext cx="2659604" cy="251301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842875" y="8722247"/>
              <a:ext cx="1994535" cy="2094230"/>
            </a:xfrm>
            <a:custGeom>
              <a:avLst/>
              <a:gdLst/>
              <a:ahLst/>
              <a:cxnLst/>
              <a:rect l="l" t="t" r="r" b="b"/>
              <a:pathLst>
                <a:path w="1994535" h="2094229">
                  <a:moveTo>
                    <a:pt x="1047088" y="0"/>
                  </a:moveTo>
                  <a:lnTo>
                    <a:pt x="999158" y="1077"/>
                  </a:lnTo>
                  <a:lnTo>
                    <a:pt x="951782" y="4279"/>
                  </a:lnTo>
                  <a:lnTo>
                    <a:pt x="905004" y="9558"/>
                  </a:lnTo>
                  <a:lnTo>
                    <a:pt x="858872" y="16869"/>
                  </a:lnTo>
                  <a:lnTo>
                    <a:pt x="813432" y="26166"/>
                  </a:lnTo>
                  <a:lnTo>
                    <a:pt x="768730" y="37402"/>
                  </a:lnTo>
                  <a:lnTo>
                    <a:pt x="724812" y="50532"/>
                  </a:lnTo>
                  <a:lnTo>
                    <a:pt x="681725" y="65508"/>
                  </a:lnTo>
                  <a:lnTo>
                    <a:pt x="639514" y="82285"/>
                  </a:lnTo>
                  <a:lnTo>
                    <a:pt x="598226" y="100816"/>
                  </a:lnTo>
                  <a:lnTo>
                    <a:pt x="557906" y="121056"/>
                  </a:lnTo>
                  <a:lnTo>
                    <a:pt x="518602" y="142958"/>
                  </a:lnTo>
                  <a:lnTo>
                    <a:pt x="480360" y="166475"/>
                  </a:lnTo>
                  <a:lnTo>
                    <a:pt x="443225" y="191563"/>
                  </a:lnTo>
                  <a:lnTo>
                    <a:pt x="407243" y="218173"/>
                  </a:lnTo>
                  <a:lnTo>
                    <a:pt x="372462" y="246262"/>
                  </a:lnTo>
                  <a:lnTo>
                    <a:pt x="338927" y="275781"/>
                  </a:lnTo>
                  <a:lnTo>
                    <a:pt x="306685" y="306685"/>
                  </a:lnTo>
                  <a:lnTo>
                    <a:pt x="275781" y="338927"/>
                  </a:lnTo>
                  <a:lnTo>
                    <a:pt x="246262" y="372462"/>
                  </a:lnTo>
                  <a:lnTo>
                    <a:pt x="218173" y="407243"/>
                  </a:lnTo>
                  <a:lnTo>
                    <a:pt x="191563" y="443225"/>
                  </a:lnTo>
                  <a:lnTo>
                    <a:pt x="166475" y="480360"/>
                  </a:lnTo>
                  <a:lnTo>
                    <a:pt x="142958" y="518602"/>
                  </a:lnTo>
                  <a:lnTo>
                    <a:pt x="121056" y="557906"/>
                  </a:lnTo>
                  <a:lnTo>
                    <a:pt x="100816" y="598226"/>
                  </a:lnTo>
                  <a:lnTo>
                    <a:pt x="82285" y="639514"/>
                  </a:lnTo>
                  <a:lnTo>
                    <a:pt x="65508" y="681725"/>
                  </a:lnTo>
                  <a:lnTo>
                    <a:pt x="50532" y="724812"/>
                  </a:lnTo>
                  <a:lnTo>
                    <a:pt x="37402" y="768730"/>
                  </a:lnTo>
                  <a:lnTo>
                    <a:pt x="26166" y="813432"/>
                  </a:lnTo>
                  <a:lnTo>
                    <a:pt x="16869" y="858872"/>
                  </a:lnTo>
                  <a:lnTo>
                    <a:pt x="9558" y="905004"/>
                  </a:lnTo>
                  <a:lnTo>
                    <a:pt x="4279" y="951782"/>
                  </a:lnTo>
                  <a:lnTo>
                    <a:pt x="1077" y="999158"/>
                  </a:lnTo>
                  <a:lnTo>
                    <a:pt x="0" y="1047088"/>
                  </a:lnTo>
                  <a:lnTo>
                    <a:pt x="1077" y="1095018"/>
                  </a:lnTo>
                  <a:lnTo>
                    <a:pt x="4279" y="1142394"/>
                  </a:lnTo>
                  <a:lnTo>
                    <a:pt x="9558" y="1189172"/>
                  </a:lnTo>
                  <a:lnTo>
                    <a:pt x="16869" y="1235304"/>
                  </a:lnTo>
                  <a:lnTo>
                    <a:pt x="26166" y="1280744"/>
                  </a:lnTo>
                  <a:lnTo>
                    <a:pt x="37402" y="1325446"/>
                  </a:lnTo>
                  <a:lnTo>
                    <a:pt x="50532" y="1369364"/>
                  </a:lnTo>
                  <a:lnTo>
                    <a:pt x="65508" y="1412451"/>
                  </a:lnTo>
                  <a:lnTo>
                    <a:pt x="82285" y="1454662"/>
                  </a:lnTo>
                  <a:lnTo>
                    <a:pt x="100816" y="1495950"/>
                  </a:lnTo>
                  <a:lnTo>
                    <a:pt x="121080" y="1536313"/>
                  </a:lnTo>
                  <a:lnTo>
                    <a:pt x="142958" y="1575574"/>
                  </a:lnTo>
                  <a:lnTo>
                    <a:pt x="166475" y="1613816"/>
                  </a:lnTo>
                  <a:lnTo>
                    <a:pt x="191563" y="1650951"/>
                  </a:lnTo>
                  <a:lnTo>
                    <a:pt x="218173" y="1686933"/>
                  </a:lnTo>
                  <a:lnTo>
                    <a:pt x="246262" y="1721714"/>
                  </a:lnTo>
                  <a:lnTo>
                    <a:pt x="275781" y="1755249"/>
                  </a:lnTo>
                  <a:lnTo>
                    <a:pt x="306685" y="1787491"/>
                  </a:lnTo>
                  <a:lnTo>
                    <a:pt x="338927" y="1818395"/>
                  </a:lnTo>
                  <a:lnTo>
                    <a:pt x="372462" y="1847914"/>
                  </a:lnTo>
                  <a:lnTo>
                    <a:pt x="407243" y="1876003"/>
                  </a:lnTo>
                  <a:lnTo>
                    <a:pt x="443225" y="1902613"/>
                  </a:lnTo>
                  <a:lnTo>
                    <a:pt x="480360" y="1927701"/>
                  </a:lnTo>
                  <a:lnTo>
                    <a:pt x="518602" y="1951218"/>
                  </a:lnTo>
                  <a:lnTo>
                    <a:pt x="557906" y="1973120"/>
                  </a:lnTo>
                  <a:lnTo>
                    <a:pt x="598226" y="1993360"/>
                  </a:lnTo>
                  <a:lnTo>
                    <a:pt x="639514" y="2011891"/>
                  </a:lnTo>
                  <a:lnTo>
                    <a:pt x="681725" y="2028668"/>
                  </a:lnTo>
                  <a:lnTo>
                    <a:pt x="724812" y="2043644"/>
                  </a:lnTo>
                  <a:lnTo>
                    <a:pt x="768730" y="2056774"/>
                  </a:lnTo>
                  <a:lnTo>
                    <a:pt x="813432" y="2068010"/>
                  </a:lnTo>
                  <a:lnTo>
                    <a:pt x="858872" y="2077307"/>
                  </a:lnTo>
                  <a:lnTo>
                    <a:pt x="905004" y="2084618"/>
                  </a:lnTo>
                  <a:lnTo>
                    <a:pt x="951782" y="2089897"/>
                  </a:lnTo>
                  <a:lnTo>
                    <a:pt x="999158" y="2093099"/>
                  </a:lnTo>
                  <a:lnTo>
                    <a:pt x="1047088" y="2094177"/>
                  </a:lnTo>
                  <a:lnTo>
                    <a:pt x="1095576" y="2093059"/>
                  </a:lnTo>
                  <a:lnTo>
                    <a:pt x="1143652" y="2089731"/>
                  </a:lnTo>
                  <a:lnTo>
                    <a:pt x="1191255" y="2084232"/>
                  </a:lnTo>
                  <a:lnTo>
                    <a:pt x="1238323" y="2076602"/>
                  </a:lnTo>
                  <a:lnTo>
                    <a:pt x="1284796" y="2066878"/>
                  </a:lnTo>
                  <a:lnTo>
                    <a:pt x="1330611" y="2055101"/>
                  </a:lnTo>
                  <a:lnTo>
                    <a:pt x="1375708" y="2041308"/>
                  </a:lnTo>
                  <a:lnTo>
                    <a:pt x="1420024" y="2025540"/>
                  </a:lnTo>
                  <a:lnTo>
                    <a:pt x="1463499" y="2007834"/>
                  </a:lnTo>
                  <a:lnTo>
                    <a:pt x="1506070" y="1988231"/>
                  </a:lnTo>
                  <a:lnTo>
                    <a:pt x="1547678" y="1966768"/>
                  </a:lnTo>
                  <a:lnTo>
                    <a:pt x="1588259" y="1943486"/>
                  </a:lnTo>
                  <a:lnTo>
                    <a:pt x="1627753" y="1918422"/>
                  </a:lnTo>
                  <a:lnTo>
                    <a:pt x="1666099" y="1891616"/>
                  </a:lnTo>
                  <a:lnTo>
                    <a:pt x="1703234" y="1863107"/>
                  </a:lnTo>
                  <a:lnTo>
                    <a:pt x="1739098" y="1832934"/>
                  </a:lnTo>
                  <a:lnTo>
                    <a:pt x="1773629" y="1801135"/>
                  </a:lnTo>
                  <a:lnTo>
                    <a:pt x="1806766" y="1767750"/>
                  </a:lnTo>
                  <a:lnTo>
                    <a:pt x="1838447" y="1732818"/>
                  </a:lnTo>
                  <a:lnTo>
                    <a:pt x="1868610" y="1696378"/>
                  </a:lnTo>
                  <a:lnTo>
                    <a:pt x="1897196" y="1658468"/>
                  </a:lnTo>
                  <a:lnTo>
                    <a:pt x="1924141" y="1619128"/>
                  </a:lnTo>
                  <a:lnTo>
                    <a:pt x="1949384" y="1578397"/>
                  </a:lnTo>
                  <a:lnTo>
                    <a:pt x="1956377" y="1565864"/>
                  </a:lnTo>
                  <a:lnTo>
                    <a:pt x="1048693" y="1565864"/>
                  </a:lnTo>
                  <a:lnTo>
                    <a:pt x="1003823" y="1564079"/>
                  </a:lnTo>
                  <a:lnTo>
                    <a:pt x="958900" y="1558326"/>
                  </a:lnTo>
                  <a:lnTo>
                    <a:pt x="914169" y="1548518"/>
                  </a:lnTo>
                  <a:lnTo>
                    <a:pt x="869873" y="1534566"/>
                  </a:lnTo>
                  <a:lnTo>
                    <a:pt x="826255" y="1516384"/>
                  </a:lnTo>
                  <a:lnTo>
                    <a:pt x="784442" y="1494365"/>
                  </a:lnTo>
                  <a:lnTo>
                    <a:pt x="745456" y="1469127"/>
                  </a:lnTo>
                  <a:lnTo>
                    <a:pt x="709386" y="1440913"/>
                  </a:lnTo>
                  <a:lnTo>
                    <a:pt x="676318" y="1409967"/>
                  </a:lnTo>
                  <a:lnTo>
                    <a:pt x="646341" y="1376532"/>
                  </a:lnTo>
                  <a:lnTo>
                    <a:pt x="619543" y="1340852"/>
                  </a:lnTo>
                  <a:lnTo>
                    <a:pt x="596010" y="1303170"/>
                  </a:lnTo>
                  <a:lnTo>
                    <a:pt x="575831" y="1263730"/>
                  </a:lnTo>
                  <a:lnTo>
                    <a:pt x="559093" y="1222777"/>
                  </a:lnTo>
                  <a:lnTo>
                    <a:pt x="545885" y="1180553"/>
                  </a:lnTo>
                  <a:lnTo>
                    <a:pt x="536293" y="1137301"/>
                  </a:lnTo>
                  <a:lnTo>
                    <a:pt x="530406" y="1093267"/>
                  </a:lnTo>
                  <a:lnTo>
                    <a:pt x="528312" y="1048693"/>
                  </a:lnTo>
                  <a:lnTo>
                    <a:pt x="530097" y="1003823"/>
                  </a:lnTo>
                  <a:lnTo>
                    <a:pt x="535850" y="958900"/>
                  </a:lnTo>
                  <a:lnTo>
                    <a:pt x="545658" y="914169"/>
                  </a:lnTo>
                  <a:lnTo>
                    <a:pt x="559610" y="869873"/>
                  </a:lnTo>
                  <a:lnTo>
                    <a:pt x="577792" y="826255"/>
                  </a:lnTo>
                  <a:lnTo>
                    <a:pt x="601160" y="782206"/>
                  </a:lnTo>
                  <a:lnTo>
                    <a:pt x="628306" y="741072"/>
                  </a:lnTo>
                  <a:lnTo>
                    <a:pt x="658955" y="703027"/>
                  </a:lnTo>
                  <a:lnTo>
                    <a:pt x="692834" y="668245"/>
                  </a:lnTo>
                  <a:lnTo>
                    <a:pt x="729666" y="636902"/>
                  </a:lnTo>
                  <a:lnTo>
                    <a:pt x="769177" y="609171"/>
                  </a:lnTo>
                  <a:lnTo>
                    <a:pt x="811091" y="585228"/>
                  </a:lnTo>
                  <a:lnTo>
                    <a:pt x="855134" y="565246"/>
                  </a:lnTo>
                  <a:lnTo>
                    <a:pt x="901030" y="549401"/>
                  </a:lnTo>
                  <a:lnTo>
                    <a:pt x="948505" y="537867"/>
                  </a:lnTo>
                  <a:lnTo>
                    <a:pt x="997282" y="530819"/>
                  </a:lnTo>
                  <a:lnTo>
                    <a:pt x="1047088" y="528431"/>
                  </a:lnTo>
                  <a:lnTo>
                    <a:pt x="1047088" y="0"/>
                  </a:lnTo>
                  <a:close/>
                </a:path>
                <a:path w="1994535" h="2094229">
                  <a:moveTo>
                    <a:pt x="1516384" y="1267921"/>
                  </a:moveTo>
                  <a:lnTo>
                    <a:pt x="1494365" y="1309734"/>
                  </a:lnTo>
                  <a:lnTo>
                    <a:pt x="1469127" y="1348720"/>
                  </a:lnTo>
                  <a:lnTo>
                    <a:pt x="1440913" y="1384790"/>
                  </a:lnTo>
                  <a:lnTo>
                    <a:pt x="1409967" y="1417858"/>
                  </a:lnTo>
                  <a:lnTo>
                    <a:pt x="1376532" y="1447835"/>
                  </a:lnTo>
                  <a:lnTo>
                    <a:pt x="1340852" y="1474633"/>
                  </a:lnTo>
                  <a:lnTo>
                    <a:pt x="1303170" y="1498166"/>
                  </a:lnTo>
                  <a:lnTo>
                    <a:pt x="1263730" y="1518345"/>
                  </a:lnTo>
                  <a:lnTo>
                    <a:pt x="1222777" y="1535083"/>
                  </a:lnTo>
                  <a:lnTo>
                    <a:pt x="1180553" y="1548291"/>
                  </a:lnTo>
                  <a:lnTo>
                    <a:pt x="1137301" y="1557883"/>
                  </a:lnTo>
                  <a:lnTo>
                    <a:pt x="1093267" y="1563770"/>
                  </a:lnTo>
                  <a:lnTo>
                    <a:pt x="1048693" y="1565864"/>
                  </a:lnTo>
                  <a:lnTo>
                    <a:pt x="1956377" y="1565864"/>
                  </a:lnTo>
                  <a:lnTo>
                    <a:pt x="1972887" y="1536270"/>
                  </a:lnTo>
                  <a:lnTo>
                    <a:pt x="1994522" y="1492916"/>
                  </a:lnTo>
                  <a:lnTo>
                    <a:pt x="1516384" y="1267921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89964" y="8722247"/>
              <a:ext cx="1047328" cy="1492916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86054" y="6992480"/>
            <a:ext cx="2492225" cy="918452"/>
          </a:xfrm>
          <a:prstGeom prst="rect">
            <a:avLst/>
          </a:prstGeom>
        </p:spPr>
      </p:pic>
      <p:pic>
        <p:nvPicPr>
          <p:cNvPr id="4098" name="Picture 2" descr="arthur weasley rubber duck gif - AllEars.Net">
            <a:extLst>
              <a:ext uri="{FF2B5EF4-FFF2-40B4-BE49-F238E27FC236}">
                <a16:creationId xmlns:a16="http://schemas.microsoft.com/office/drawing/2014/main" id="{4203FECE-AAA3-F535-BDC8-5511066CB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176" y="0"/>
            <a:ext cx="5810924" cy="24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4226862" y="1909512"/>
            <a:ext cx="14566900" cy="8485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4100" spc="-630" dirty="0">
                <a:solidFill>
                  <a:srgbClr val="5E5E5E"/>
                </a:solidFill>
                <a:latin typeface="Trebuchet MS"/>
                <a:cs typeface="Trebuchet MS"/>
              </a:rPr>
              <a:t>L</a:t>
            </a:r>
            <a:r>
              <a:rPr sz="4100" spc="-690" dirty="0">
                <a:solidFill>
                  <a:srgbClr val="5E5E5E"/>
                </a:solidFill>
                <a:latin typeface="Trebuchet MS"/>
                <a:cs typeface="Trebuchet MS"/>
              </a:rPr>
              <a:t>’</a:t>
            </a:r>
            <a:r>
              <a:rPr sz="4100" spc="-160" dirty="0">
                <a:solidFill>
                  <a:srgbClr val="5E5E5E"/>
                </a:solidFill>
                <a:latin typeface="Trebuchet MS"/>
                <a:cs typeface="Trebuchet MS"/>
              </a:rPr>
              <a:t>at</a:t>
            </a:r>
            <a:r>
              <a:rPr sz="4100" spc="-220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4100" spc="-160" dirty="0">
                <a:solidFill>
                  <a:srgbClr val="5E5E5E"/>
                </a:solidFill>
                <a:latin typeface="Trebuchet MS"/>
                <a:cs typeface="Trebuchet MS"/>
              </a:rPr>
              <a:t>acca</a:t>
            </a:r>
            <a:r>
              <a:rPr sz="4100" spc="-170" dirty="0">
                <a:solidFill>
                  <a:srgbClr val="5E5E5E"/>
                </a:solidFill>
                <a:latin typeface="Trebuchet MS"/>
                <a:cs typeface="Trebuchet MS"/>
              </a:rPr>
              <a:t>n</a:t>
            </a:r>
            <a:r>
              <a:rPr sz="4100" spc="-250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r>
              <a:rPr sz="4100" spc="-160" dirty="0">
                <a:solidFill>
                  <a:srgbClr val="5E5E5E"/>
                </a:solidFill>
                <a:latin typeface="Trebuchet MS"/>
                <a:cs typeface="Trebuchet MS"/>
              </a:rPr>
              <a:t>e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40" dirty="0">
                <a:solidFill>
                  <a:srgbClr val="5E5E5E"/>
                </a:solidFill>
                <a:latin typeface="Trebuchet MS"/>
                <a:cs typeface="Trebuchet MS"/>
              </a:rPr>
              <a:t>cerca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35" dirty="0">
                <a:solidFill>
                  <a:srgbClr val="5E5E5E"/>
                </a:solidFill>
                <a:latin typeface="Trebuchet MS"/>
                <a:cs typeface="Trebuchet MS"/>
              </a:rPr>
              <a:t>ingannare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40" dirty="0">
                <a:solidFill>
                  <a:srgbClr val="5E5E5E"/>
                </a:solidFill>
                <a:latin typeface="Trebuchet MS"/>
                <a:cs typeface="Trebuchet MS"/>
              </a:rPr>
              <a:t>la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45" dirty="0">
                <a:solidFill>
                  <a:srgbClr val="5E5E5E"/>
                </a:solidFill>
                <a:latin typeface="Trebuchet MS"/>
                <a:cs typeface="Trebuchet MS"/>
              </a:rPr>
              <a:t>vittima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5" dirty="0">
                <a:solidFill>
                  <a:srgbClr val="5E5E5E"/>
                </a:solidFill>
                <a:latin typeface="Trebuchet MS"/>
                <a:cs typeface="Trebuchet MS"/>
              </a:rPr>
              <a:t>convincendola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75" dirty="0">
                <a:solidFill>
                  <a:srgbClr val="5E5E5E"/>
                </a:solidFill>
                <a:latin typeface="Trebuchet MS"/>
                <a:cs typeface="Trebuchet MS"/>
              </a:rPr>
              <a:t>fornire </a:t>
            </a:r>
            <a:r>
              <a:rPr sz="4100" spc="-195" dirty="0">
                <a:solidFill>
                  <a:srgbClr val="5E5E5E"/>
                </a:solidFill>
                <a:latin typeface="Trebuchet MS"/>
                <a:cs typeface="Trebuchet MS"/>
              </a:rPr>
              <a:t>informazioni</a:t>
            </a:r>
            <a:r>
              <a:rPr sz="4100" spc="-3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personali,</a:t>
            </a:r>
            <a:r>
              <a:rPr sz="4100" spc="-5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15" dirty="0">
                <a:solidFill>
                  <a:srgbClr val="5E5E5E"/>
                </a:solidFill>
                <a:latin typeface="Trebuchet MS"/>
                <a:cs typeface="Trebuchet MS"/>
              </a:rPr>
              <a:t>dati</a:t>
            </a:r>
            <a:r>
              <a:rPr sz="4100" spc="-3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04" dirty="0">
                <a:solidFill>
                  <a:srgbClr val="5E5E5E"/>
                </a:solidFill>
                <a:latin typeface="Trebuchet MS"/>
                <a:cs typeface="Trebuchet MS"/>
              </a:rPr>
              <a:t>finanziari</a:t>
            </a:r>
            <a:r>
              <a:rPr sz="4100" spc="-3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0" dirty="0">
                <a:solidFill>
                  <a:srgbClr val="5E5E5E"/>
                </a:solidFill>
                <a:latin typeface="Trebuchet MS"/>
                <a:cs typeface="Trebuchet MS"/>
              </a:rPr>
              <a:t>o</a:t>
            </a:r>
            <a:r>
              <a:rPr sz="4100" spc="-3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14" dirty="0">
                <a:solidFill>
                  <a:srgbClr val="5E5E5E"/>
                </a:solidFill>
                <a:latin typeface="Trebuchet MS"/>
                <a:cs typeface="Trebuchet MS"/>
              </a:rPr>
              <a:t>codici</a:t>
            </a:r>
            <a:r>
              <a:rPr sz="4100" spc="-33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4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65" dirty="0">
                <a:solidFill>
                  <a:srgbClr val="5E5E5E"/>
                </a:solidFill>
                <a:latin typeface="Trebuchet MS"/>
                <a:cs typeface="Trebuchet MS"/>
              </a:rPr>
              <a:t>accesso,</a:t>
            </a:r>
            <a:r>
              <a:rPr sz="4100" spc="-5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Trebuchet MS"/>
                <a:cs typeface="Trebuchet MS"/>
              </a:rPr>
              <a:t>fingendosi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10" dirty="0">
                <a:solidFill>
                  <a:srgbClr val="5E5E5E"/>
                </a:solidFill>
                <a:latin typeface="Trebuchet MS"/>
                <a:cs typeface="Trebuchet MS"/>
              </a:rPr>
              <a:t>ente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00" dirty="0">
                <a:solidFill>
                  <a:srgbClr val="5E5E5E"/>
                </a:solidFill>
                <a:latin typeface="Trebuchet MS"/>
                <a:cs typeface="Trebuchet MS"/>
              </a:rPr>
              <a:t>affidabile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15" dirty="0">
                <a:solidFill>
                  <a:srgbClr val="5E5E5E"/>
                </a:solidFill>
                <a:latin typeface="Trebuchet MS"/>
                <a:cs typeface="Trebuchet MS"/>
              </a:rPr>
              <a:t>in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una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10" dirty="0">
                <a:solidFill>
                  <a:srgbClr val="5E5E5E"/>
                </a:solidFill>
                <a:latin typeface="Trebuchet MS"/>
                <a:cs typeface="Trebuchet MS"/>
              </a:rPr>
              <a:t>comunicazione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85" dirty="0">
                <a:solidFill>
                  <a:srgbClr val="5E5E5E"/>
                </a:solidFill>
                <a:latin typeface="Trebuchet MS"/>
                <a:cs typeface="Trebuchet MS"/>
              </a:rPr>
              <a:t>digitale.</a:t>
            </a:r>
            <a:endParaRPr sz="4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550" dirty="0">
              <a:latin typeface="Trebuchet MS"/>
              <a:cs typeface="Trebuchet MS"/>
            </a:endParaRPr>
          </a:p>
          <a:p>
            <a:pPr marL="3615054" marR="467995">
              <a:lnSpc>
                <a:spcPct val="100499"/>
              </a:lnSpc>
            </a:pPr>
            <a:r>
              <a:rPr sz="4100" spc="-330" dirty="0">
                <a:solidFill>
                  <a:srgbClr val="5E5E5E"/>
                </a:solidFill>
                <a:latin typeface="Trebuchet MS"/>
                <a:cs typeface="Trebuchet MS"/>
              </a:rPr>
              <a:t>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25" dirty="0">
                <a:solidFill>
                  <a:srgbClr val="5E5E5E"/>
                </a:solidFill>
                <a:latin typeface="Trebuchet MS"/>
                <a:cs typeface="Trebuchet MS"/>
              </a:rPr>
              <a:t>link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una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35" dirty="0">
                <a:solidFill>
                  <a:srgbClr val="5E5E5E"/>
                </a:solidFill>
                <a:latin typeface="Trebuchet MS"/>
                <a:cs typeface="Trebuchet MS"/>
              </a:rPr>
              <a:t>mail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25" dirty="0">
                <a:solidFill>
                  <a:srgbClr val="5E5E5E"/>
                </a:solidFill>
                <a:latin typeface="Trebuchet MS"/>
                <a:cs typeface="Trebuchet MS"/>
              </a:rPr>
              <a:t>legittima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50" dirty="0">
                <a:solidFill>
                  <a:srgbClr val="5E5E5E"/>
                </a:solidFill>
                <a:latin typeface="Trebuchet MS"/>
                <a:cs typeface="Trebuchet MS"/>
              </a:rPr>
              <a:t>vengono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95" dirty="0">
                <a:solidFill>
                  <a:srgbClr val="5E5E5E"/>
                </a:solidFill>
                <a:latin typeface="Trebuchet MS"/>
                <a:cs typeface="Trebuchet MS"/>
              </a:rPr>
              <a:t>modificati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5" dirty="0">
                <a:solidFill>
                  <a:srgbClr val="5E5E5E"/>
                </a:solidFill>
                <a:latin typeface="Trebuchet MS"/>
                <a:cs typeface="Trebuchet MS"/>
              </a:rPr>
              <a:t>per </a:t>
            </a:r>
            <a:r>
              <a:rPr sz="4100" spc="-254" dirty="0">
                <a:solidFill>
                  <a:srgbClr val="5E5E5E"/>
                </a:solidFill>
                <a:latin typeface="Trebuchet MS"/>
                <a:cs typeface="Trebuchet MS"/>
              </a:rPr>
              <a:t>tentare</a:t>
            </a:r>
            <a:r>
              <a:rPr sz="4100" spc="-3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35" dirty="0">
                <a:solidFill>
                  <a:srgbClr val="5E5E5E"/>
                </a:solidFill>
                <a:latin typeface="Trebuchet MS"/>
                <a:cs typeface="Trebuchet MS"/>
              </a:rPr>
              <a:t>ingannare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il</a:t>
            </a:r>
            <a:r>
              <a:rPr sz="4100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20" dirty="0">
                <a:solidFill>
                  <a:srgbClr val="5E5E5E"/>
                </a:solidFill>
                <a:latin typeface="Trebuchet MS"/>
                <a:cs typeface="Trebuchet MS"/>
              </a:rPr>
              <a:t>ricevente.</a:t>
            </a:r>
            <a:endParaRPr sz="4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600" dirty="0">
              <a:latin typeface="Trebuchet MS"/>
              <a:cs typeface="Trebuchet MS"/>
            </a:endParaRPr>
          </a:p>
          <a:p>
            <a:pPr marL="3615054" marR="2239010">
              <a:lnSpc>
                <a:spcPct val="100499"/>
              </a:lnSpc>
            </a:pPr>
            <a:r>
              <a:rPr sz="4100" spc="-235" dirty="0">
                <a:solidFill>
                  <a:srgbClr val="5E5E5E"/>
                </a:solidFill>
                <a:latin typeface="Trebuchet MS"/>
                <a:cs typeface="Trebuchet MS"/>
              </a:rPr>
              <a:t>mirato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50" dirty="0">
                <a:solidFill>
                  <a:srgbClr val="5E5E5E"/>
                </a:solidFill>
                <a:latin typeface="Trebuchet MS"/>
                <a:cs typeface="Trebuchet MS"/>
              </a:rPr>
              <a:t>ad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5" dirty="0">
                <a:solidFill>
                  <a:srgbClr val="5E5E5E"/>
                </a:solidFill>
                <a:latin typeface="Trebuchet MS"/>
                <a:cs typeface="Trebuchet MS"/>
              </a:rPr>
              <a:t>un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45" dirty="0">
                <a:solidFill>
                  <a:srgbClr val="5E5E5E"/>
                </a:solidFill>
                <a:latin typeface="Trebuchet MS"/>
                <a:cs typeface="Trebuchet MS"/>
              </a:rPr>
              <a:t>individuo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0" dirty="0">
                <a:solidFill>
                  <a:srgbClr val="5E5E5E"/>
                </a:solidFill>
                <a:latin typeface="Trebuchet MS"/>
                <a:cs typeface="Trebuchet MS"/>
              </a:rPr>
              <a:t>o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30" dirty="0">
                <a:solidFill>
                  <a:srgbClr val="5E5E5E"/>
                </a:solidFill>
                <a:latin typeface="Trebuchet MS"/>
                <a:cs typeface="Trebuchet MS"/>
              </a:rPr>
              <a:t>compagnia,</a:t>
            </a:r>
            <a:r>
              <a:rPr sz="4100" spc="-5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60" dirty="0">
                <a:solidFill>
                  <a:srgbClr val="5E5E5E"/>
                </a:solidFill>
                <a:latin typeface="Trebuchet MS"/>
                <a:cs typeface="Trebuchet MS"/>
              </a:rPr>
              <a:t>alta </a:t>
            </a:r>
            <a:r>
              <a:rPr sz="4100" spc="-200" dirty="0">
                <a:solidFill>
                  <a:srgbClr val="5E5E5E"/>
                </a:solidFill>
                <a:latin typeface="Trebuchet MS"/>
                <a:cs typeface="Trebuchet MS"/>
              </a:rPr>
              <a:t>probabilità</a:t>
            </a:r>
            <a:r>
              <a:rPr sz="4100" spc="-35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85" dirty="0">
                <a:solidFill>
                  <a:srgbClr val="5E5E5E"/>
                </a:solidFill>
                <a:latin typeface="Trebuchet MS"/>
                <a:cs typeface="Trebuchet MS"/>
              </a:rPr>
              <a:t>di</a:t>
            </a:r>
            <a:r>
              <a:rPr sz="4100" spc="-34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0" dirty="0">
                <a:solidFill>
                  <a:srgbClr val="5E5E5E"/>
                </a:solidFill>
                <a:latin typeface="Trebuchet MS"/>
                <a:cs typeface="Trebuchet MS"/>
              </a:rPr>
              <a:t>successo.</a:t>
            </a:r>
            <a:endParaRPr sz="4100" dirty="0">
              <a:latin typeface="Trebuchet MS"/>
              <a:cs typeface="Trebuchet MS"/>
            </a:endParaRPr>
          </a:p>
          <a:p>
            <a:pPr marL="3615690" marR="216535">
              <a:lnSpc>
                <a:spcPct val="100499"/>
              </a:lnSpc>
              <a:spcBef>
                <a:spcPts val="4155"/>
              </a:spcBef>
            </a:pPr>
            <a:r>
              <a:rPr sz="4100" i="1" spc="-55" dirty="0">
                <a:solidFill>
                  <a:srgbClr val="5E5E5E"/>
                </a:solidFill>
                <a:latin typeface="Trebuchet MS"/>
                <a:cs typeface="Trebuchet MS"/>
              </a:rPr>
              <a:t>spear</a:t>
            </a:r>
            <a:r>
              <a:rPr sz="4100" i="1" spc="-21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i="1" spc="-70" dirty="0">
                <a:solidFill>
                  <a:srgbClr val="5E5E5E"/>
                </a:solidFill>
                <a:latin typeface="Trebuchet MS"/>
                <a:cs typeface="Trebuchet MS"/>
              </a:rPr>
              <a:t>phishing</a:t>
            </a:r>
            <a:r>
              <a:rPr sz="4100" i="1" spc="-36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90" dirty="0">
                <a:solidFill>
                  <a:srgbClr val="5E5E5E"/>
                </a:solidFill>
                <a:latin typeface="Trebuchet MS"/>
                <a:cs typeface="Trebuchet MS"/>
              </a:rPr>
              <a:t>indirizzato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50" dirty="0">
                <a:solidFill>
                  <a:srgbClr val="5E5E5E"/>
                </a:solidFill>
                <a:latin typeface="Trebuchet MS"/>
                <a:cs typeface="Trebuchet MS"/>
              </a:rPr>
              <a:t>ad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300" dirty="0">
                <a:solidFill>
                  <a:srgbClr val="5E5E5E"/>
                </a:solidFill>
                <a:latin typeface="Trebuchet MS"/>
                <a:cs typeface="Trebuchet MS"/>
              </a:rPr>
              <a:t>alti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60" dirty="0">
                <a:solidFill>
                  <a:srgbClr val="5E5E5E"/>
                </a:solidFill>
                <a:latin typeface="Trebuchet MS"/>
                <a:cs typeface="Trebuchet MS"/>
              </a:rPr>
              <a:t>profili</a:t>
            </a:r>
            <a:r>
              <a:rPr sz="4100" spc="-36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90" dirty="0">
                <a:solidFill>
                  <a:srgbClr val="5E5E5E"/>
                </a:solidFill>
                <a:latin typeface="Trebuchet MS"/>
                <a:cs typeface="Trebuchet MS"/>
              </a:rPr>
              <a:t>aziendali, </a:t>
            </a:r>
            <a:r>
              <a:rPr sz="4100" spc="-145" dirty="0">
                <a:solidFill>
                  <a:srgbClr val="5E5E5E"/>
                </a:solidFill>
                <a:latin typeface="Trebuchet MS"/>
                <a:cs typeface="Trebuchet MS"/>
              </a:rPr>
              <a:t>fanno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95" dirty="0">
                <a:solidFill>
                  <a:srgbClr val="5E5E5E"/>
                </a:solidFill>
                <a:latin typeface="Trebuchet MS"/>
                <a:cs typeface="Trebuchet MS"/>
              </a:rPr>
              <a:t>leva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75" dirty="0">
                <a:solidFill>
                  <a:srgbClr val="5E5E5E"/>
                </a:solidFill>
                <a:latin typeface="Trebuchet MS"/>
                <a:cs typeface="Trebuchet MS"/>
              </a:rPr>
              <a:t>su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5" dirty="0">
                <a:solidFill>
                  <a:srgbClr val="5E5E5E"/>
                </a:solidFill>
                <a:latin typeface="Trebuchet MS"/>
                <a:cs typeface="Trebuchet MS"/>
              </a:rPr>
              <a:t>azioni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254" dirty="0">
                <a:solidFill>
                  <a:srgbClr val="5E5E5E"/>
                </a:solidFill>
                <a:latin typeface="Trebuchet MS"/>
                <a:cs typeface="Trebuchet MS"/>
              </a:rPr>
              <a:t>legali,</a:t>
            </a:r>
            <a:r>
              <a:rPr sz="4100" spc="-570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90" dirty="0">
                <a:solidFill>
                  <a:srgbClr val="5E5E5E"/>
                </a:solidFill>
                <a:latin typeface="Trebuchet MS"/>
                <a:cs typeface="Trebuchet MS"/>
              </a:rPr>
              <a:t>problemi</a:t>
            </a:r>
            <a:r>
              <a:rPr sz="4100" spc="-35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70" dirty="0">
                <a:solidFill>
                  <a:srgbClr val="5E5E5E"/>
                </a:solidFill>
                <a:latin typeface="Trebuchet MS"/>
                <a:cs typeface="Trebuchet MS"/>
              </a:rPr>
              <a:t>amministrativi </a:t>
            </a:r>
            <a:r>
              <a:rPr sz="4100" spc="-30" dirty="0">
                <a:solidFill>
                  <a:srgbClr val="5E5E5E"/>
                </a:solidFill>
                <a:latin typeface="Trebuchet MS"/>
                <a:cs typeface="Trebuchet MS"/>
              </a:rPr>
              <a:t>o</a:t>
            </a:r>
            <a:r>
              <a:rPr sz="4100" spc="-38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4100" spc="-150" dirty="0">
                <a:solidFill>
                  <a:srgbClr val="5E5E5E"/>
                </a:solidFill>
                <a:latin typeface="Trebuchet MS"/>
                <a:cs typeface="Trebuchet MS"/>
              </a:rPr>
              <a:t>finanziari.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494093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Phishing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264" y="7028060"/>
            <a:ext cx="5688454" cy="8202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4216" y="4939778"/>
            <a:ext cx="5664501" cy="8202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8945" y="9125694"/>
            <a:ext cx="3119773" cy="820287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330479" y="1422976"/>
            <a:ext cx="2406015" cy="2329815"/>
            <a:chOff x="1330479" y="1422976"/>
            <a:chExt cx="2406015" cy="232981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370" y="2012684"/>
              <a:ext cx="2130193" cy="15117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70" y="3119325"/>
              <a:ext cx="2130193" cy="4051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3389" y="2012665"/>
              <a:ext cx="1675166" cy="15117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1027" y="2177211"/>
              <a:ext cx="1804879" cy="11827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3389" y="2177210"/>
              <a:ext cx="1512514" cy="11827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0479" y="3359946"/>
              <a:ext cx="2405967" cy="39264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1004" y="3555963"/>
              <a:ext cx="2324766" cy="19662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3677" y="3359943"/>
              <a:ext cx="479572" cy="1088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371" y="3413341"/>
              <a:ext cx="94422" cy="944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7755" y="3413341"/>
              <a:ext cx="94422" cy="9442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18143" y="3413341"/>
              <a:ext cx="94424" cy="944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24690" y="2009611"/>
              <a:ext cx="1020709" cy="12296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4580" y="2009606"/>
              <a:ext cx="1000823" cy="12296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88932" y="1422976"/>
              <a:ext cx="417027" cy="8025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2454275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Password</a:t>
            </a:r>
            <a:r>
              <a:rPr spc="-855" dirty="0"/>
              <a:t> </a:t>
            </a:r>
            <a:r>
              <a:rPr spc="-10" dirty="0"/>
              <a:t>manager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DDDA5DE-5557-DF25-D6EF-56C02F3D4DE2}"/>
              </a:ext>
            </a:extLst>
          </p:cNvPr>
          <p:cNvSpPr txBox="1"/>
          <p:nvPr/>
        </p:nvSpPr>
        <p:spPr>
          <a:xfrm>
            <a:off x="1898650" y="2454275"/>
            <a:ext cx="9677400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lang="it-IT" sz="3500" dirty="0">
                <a:solidFill>
                  <a:srgbClr val="F523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manager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 intende un programma che consente di salvare e gestire in modo sicuro le password. 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Spesso, i password manager sono anche in grado di generare password forti e sono programmati per salvare in modo sicuro anche altri tipi di dati sensibili, come ad esempio i dati di una carta di credito. 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accedere a tutte le informazioni del password manager, l’utente deve ricordarsi solo una password, quella del password manager stesso. </a:t>
            </a:r>
          </a:p>
        </p:txBody>
      </p:sp>
      <p:pic>
        <p:nvPicPr>
          <p:cNvPr id="62" name="Immagine 61">
            <a:extLst>
              <a:ext uri="{FF2B5EF4-FFF2-40B4-BE49-F238E27FC236}">
                <a16:creationId xmlns:a16="http://schemas.microsoft.com/office/drawing/2014/main" id="{4139EB36-5E83-E6DF-D845-37B45583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450" y="3368675"/>
            <a:ext cx="72675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10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2454275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Password</a:t>
            </a:r>
            <a:r>
              <a:rPr spc="-855" dirty="0"/>
              <a:t> </a:t>
            </a:r>
            <a:r>
              <a:rPr spc="-10" dirty="0"/>
              <a:t>manager</a:t>
            </a:r>
          </a:p>
        </p:txBody>
      </p:sp>
      <p:grpSp>
        <p:nvGrpSpPr>
          <p:cNvPr id="2" name="object 2"/>
          <p:cNvGrpSpPr/>
          <p:nvPr/>
        </p:nvGrpSpPr>
        <p:grpSpPr>
          <a:xfrm>
            <a:off x="1121074" y="3227122"/>
            <a:ext cx="17862550" cy="7632065"/>
            <a:chOff x="1121074" y="3227122"/>
            <a:chExt cx="17862550" cy="7632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446" y="3279477"/>
              <a:ext cx="17757207" cy="75267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73429" y="3279477"/>
              <a:ext cx="17757775" cy="7527290"/>
            </a:xfrm>
            <a:custGeom>
              <a:avLst/>
              <a:gdLst/>
              <a:ahLst/>
              <a:cxnLst/>
              <a:rect l="l" t="t" r="r" b="b"/>
              <a:pathLst>
                <a:path w="17757775" h="7527290">
                  <a:moveTo>
                    <a:pt x="1364852" y="0"/>
                  </a:moveTo>
                  <a:lnTo>
                    <a:pt x="16392390" y="0"/>
                  </a:lnTo>
                  <a:lnTo>
                    <a:pt x="16465628" y="16"/>
                  </a:lnTo>
                  <a:lnTo>
                    <a:pt x="16535229" y="130"/>
                  </a:lnTo>
                  <a:lnTo>
                    <a:pt x="16601310" y="440"/>
                  </a:lnTo>
                  <a:lnTo>
                    <a:pt x="16663987" y="1045"/>
                  </a:lnTo>
                  <a:lnTo>
                    <a:pt x="16723379" y="2041"/>
                  </a:lnTo>
                  <a:lnTo>
                    <a:pt x="16779604" y="3527"/>
                  </a:lnTo>
                  <a:lnTo>
                    <a:pt x="16832777" y="5600"/>
                  </a:lnTo>
                  <a:lnTo>
                    <a:pt x="16883017" y="8360"/>
                  </a:lnTo>
                  <a:lnTo>
                    <a:pt x="16930441" y="11903"/>
                  </a:lnTo>
                  <a:lnTo>
                    <a:pt x="16975166" y="16329"/>
                  </a:lnTo>
                  <a:lnTo>
                    <a:pt x="17017309" y="21733"/>
                  </a:lnTo>
                  <a:lnTo>
                    <a:pt x="17056989" y="28216"/>
                  </a:lnTo>
                  <a:lnTo>
                    <a:pt x="17094322" y="35874"/>
                  </a:lnTo>
                  <a:lnTo>
                    <a:pt x="17162417" y="55110"/>
                  </a:lnTo>
                  <a:lnTo>
                    <a:pt x="17238936" y="84986"/>
                  </a:lnTo>
                  <a:lnTo>
                    <a:pt x="17283065" y="105611"/>
                  </a:lnTo>
                  <a:lnTo>
                    <a:pt x="17325713" y="128672"/>
                  </a:lnTo>
                  <a:lnTo>
                    <a:pt x="17366793" y="154083"/>
                  </a:lnTo>
                  <a:lnTo>
                    <a:pt x="17406219" y="181757"/>
                  </a:lnTo>
                  <a:lnTo>
                    <a:pt x="17443903" y="211606"/>
                  </a:lnTo>
                  <a:lnTo>
                    <a:pt x="17479758" y="243543"/>
                  </a:lnTo>
                  <a:lnTo>
                    <a:pt x="17513699" y="277483"/>
                  </a:lnTo>
                  <a:lnTo>
                    <a:pt x="17545637" y="313338"/>
                  </a:lnTo>
                  <a:lnTo>
                    <a:pt x="17575486" y="351021"/>
                  </a:lnTo>
                  <a:lnTo>
                    <a:pt x="17603160" y="390446"/>
                  </a:lnTo>
                  <a:lnTo>
                    <a:pt x="17628571" y="431525"/>
                  </a:lnTo>
                  <a:lnTo>
                    <a:pt x="17651633" y="474172"/>
                  </a:lnTo>
                  <a:lnTo>
                    <a:pt x="17672259" y="518300"/>
                  </a:lnTo>
                  <a:lnTo>
                    <a:pt x="17690361" y="563822"/>
                  </a:lnTo>
                  <a:lnTo>
                    <a:pt x="17712436" y="627811"/>
                  </a:lnTo>
                  <a:lnTo>
                    <a:pt x="17729025" y="700247"/>
                  </a:lnTo>
                  <a:lnTo>
                    <a:pt x="17735507" y="739927"/>
                  </a:lnTo>
                  <a:lnTo>
                    <a:pt x="17740911" y="782071"/>
                  </a:lnTo>
                  <a:lnTo>
                    <a:pt x="17745336" y="826797"/>
                  </a:lnTo>
                  <a:lnTo>
                    <a:pt x="17748879" y="874221"/>
                  </a:lnTo>
                  <a:lnTo>
                    <a:pt x="17751639" y="924462"/>
                  </a:lnTo>
                  <a:lnTo>
                    <a:pt x="17753712" y="977635"/>
                  </a:lnTo>
                  <a:lnTo>
                    <a:pt x="17755198" y="1033860"/>
                  </a:lnTo>
                  <a:lnTo>
                    <a:pt x="17756194" y="1093253"/>
                  </a:lnTo>
                  <a:lnTo>
                    <a:pt x="17756798" y="1155931"/>
                  </a:lnTo>
                  <a:lnTo>
                    <a:pt x="17757108" y="1222012"/>
                  </a:lnTo>
                  <a:lnTo>
                    <a:pt x="17757223" y="1291613"/>
                  </a:lnTo>
                  <a:lnTo>
                    <a:pt x="17757239" y="1364852"/>
                  </a:lnTo>
                  <a:lnTo>
                    <a:pt x="17757239" y="6161879"/>
                  </a:lnTo>
                  <a:lnTo>
                    <a:pt x="17757223" y="6235118"/>
                  </a:lnTo>
                  <a:lnTo>
                    <a:pt x="17757108" y="6304719"/>
                  </a:lnTo>
                  <a:lnTo>
                    <a:pt x="17756798" y="6370800"/>
                  </a:lnTo>
                  <a:lnTo>
                    <a:pt x="17756194" y="6433478"/>
                  </a:lnTo>
                  <a:lnTo>
                    <a:pt x="17755198" y="6492871"/>
                  </a:lnTo>
                  <a:lnTo>
                    <a:pt x="17753712" y="6549096"/>
                  </a:lnTo>
                  <a:lnTo>
                    <a:pt x="17751639" y="6602270"/>
                  </a:lnTo>
                  <a:lnTo>
                    <a:pt x="17748879" y="6652510"/>
                  </a:lnTo>
                  <a:lnTo>
                    <a:pt x="17745336" y="6699934"/>
                  </a:lnTo>
                  <a:lnTo>
                    <a:pt x="17740911" y="6744660"/>
                  </a:lnTo>
                  <a:lnTo>
                    <a:pt x="17735507" y="6786804"/>
                  </a:lnTo>
                  <a:lnTo>
                    <a:pt x="17729025" y="6826484"/>
                  </a:lnTo>
                  <a:lnTo>
                    <a:pt x="17721367" y="6863817"/>
                  </a:lnTo>
                  <a:lnTo>
                    <a:pt x="17702134" y="6931912"/>
                  </a:lnTo>
                  <a:lnTo>
                    <a:pt x="17672259" y="7008431"/>
                  </a:lnTo>
                  <a:lnTo>
                    <a:pt x="17651633" y="7052559"/>
                  </a:lnTo>
                  <a:lnTo>
                    <a:pt x="17628571" y="7095206"/>
                  </a:lnTo>
                  <a:lnTo>
                    <a:pt x="17603160" y="7136285"/>
                  </a:lnTo>
                  <a:lnTo>
                    <a:pt x="17575486" y="7175710"/>
                  </a:lnTo>
                  <a:lnTo>
                    <a:pt x="17545637" y="7213393"/>
                  </a:lnTo>
                  <a:lnTo>
                    <a:pt x="17513699" y="7249248"/>
                  </a:lnTo>
                  <a:lnTo>
                    <a:pt x="17479758" y="7283188"/>
                  </a:lnTo>
                  <a:lnTo>
                    <a:pt x="17443903" y="7315126"/>
                  </a:lnTo>
                  <a:lnTo>
                    <a:pt x="17406219" y="7344975"/>
                  </a:lnTo>
                  <a:lnTo>
                    <a:pt x="17366793" y="7372648"/>
                  </a:lnTo>
                  <a:lnTo>
                    <a:pt x="17325713" y="7398059"/>
                  </a:lnTo>
                  <a:lnTo>
                    <a:pt x="17283065" y="7421120"/>
                  </a:lnTo>
                  <a:lnTo>
                    <a:pt x="17238936" y="7441745"/>
                  </a:lnTo>
                  <a:lnTo>
                    <a:pt x="17193413" y="7459848"/>
                  </a:lnTo>
                  <a:lnTo>
                    <a:pt x="17129425" y="7481925"/>
                  </a:lnTo>
                  <a:lnTo>
                    <a:pt x="17056989" y="7498515"/>
                  </a:lnTo>
                  <a:lnTo>
                    <a:pt x="17017309" y="7504998"/>
                  </a:lnTo>
                  <a:lnTo>
                    <a:pt x="16975166" y="7510403"/>
                  </a:lnTo>
                  <a:lnTo>
                    <a:pt x="16930441" y="7514828"/>
                  </a:lnTo>
                  <a:lnTo>
                    <a:pt x="16883017" y="7518371"/>
                  </a:lnTo>
                  <a:lnTo>
                    <a:pt x="16832777" y="7521131"/>
                  </a:lnTo>
                  <a:lnTo>
                    <a:pt x="16779604" y="7523205"/>
                  </a:lnTo>
                  <a:lnTo>
                    <a:pt x="16723379" y="7524690"/>
                  </a:lnTo>
                  <a:lnTo>
                    <a:pt x="16663987" y="7525687"/>
                  </a:lnTo>
                  <a:lnTo>
                    <a:pt x="16601310" y="7526291"/>
                  </a:lnTo>
                  <a:lnTo>
                    <a:pt x="16535229" y="7526601"/>
                  </a:lnTo>
                  <a:lnTo>
                    <a:pt x="16465628" y="7526715"/>
                  </a:lnTo>
                  <a:lnTo>
                    <a:pt x="16392390" y="7526732"/>
                  </a:lnTo>
                  <a:lnTo>
                    <a:pt x="1364852" y="7526732"/>
                  </a:lnTo>
                  <a:lnTo>
                    <a:pt x="1291613" y="7526715"/>
                  </a:lnTo>
                  <a:lnTo>
                    <a:pt x="1222012" y="7526601"/>
                  </a:lnTo>
                  <a:lnTo>
                    <a:pt x="1155931" y="7526291"/>
                  </a:lnTo>
                  <a:lnTo>
                    <a:pt x="1093253" y="7525687"/>
                  </a:lnTo>
                  <a:lnTo>
                    <a:pt x="1033860" y="7524690"/>
                  </a:lnTo>
                  <a:lnTo>
                    <a:pt x="977635" y="7523205"/>
                  </a:lnTo>
                  <a:lnTo>
                    <a:pt x="924462" y="7521131"/>
                  </a:lnTo>
                  <a:lnTo>
                    <a:pt x="874221" y="7518371"/>
                  </a:lnTo>
                  <a:lnTo>
                    <a:pt x="826797" y="7514828"/>
                  </a:lnTo>
                  <a:lnTo>
                    <a:pt x="782071" y="7510403"/>
                  </a:lnTo>
                  <a:lnTo>
                    <a:pt x="739927" y="7504998"/>
                  </a:lnTo>
                  <a:lnTo>
                    <a:pt x="700247" y="7498515"/>
                  </a:lnTo>
                  <a:lnTo>
                    <a:pt x="662914" y="7490857"/>
                  </a:lnTo>
                  <a:lnTo>
                    <a:pt x="594819" y="7471621"/>
                  </a:lnTo>
                  <a:lnTo>
                    <a:pt x="518300" y="7441745"/>
                  </a:lnTo>
                  <a:lnTo>
                    <a:pt x="474172" y="7421120"/>
                  </a:lnTo>
                  <a:lnTo>
                    <a:pt x="431525" y="7398059"/>
                  </a:lnTo>
                  <a:lnTo>
                    <a:pt x="390446" y="7372648"/>
                  </a:lnTo>
                  <a:lnTo>
                    <a:pt x="351021" y="7344975"/>
                  </a:lnTo>
                  <a:lnTo>
                    <a:pt x="313338" y="7315126"/>
                  </a:lnTo>
                  <a:lnTo>
                    <a:pt x="277483" y="7283188"/>
                  </a:lnTo>
                  <a:lnTo>
                    <a:pt x="243543" y="7249248"/>
                  </a:lnTo>
                  <a:lnTo>
                    <a:pt x="211606" y="7213393"/>
                  </a:lnTo>
                  <a:lnTo>
                    <a:pt x="181757" y="7175710"/>
                  </a:lnTo>
                  <a:lnTo>
                    <a:pt x="154083" y="7136285"/>
                  </a:lnTo>
                  <a:lnTo>
                    <a:pt x="128672" y="7095206"/>
                  </a:lnTo>
                  <a:lnTo>
                    <a:pt x="105611" y="7052559"/>
                  </a:lnTo>
                  <a:lnTo>
                    <a:pt x="84986" y="7008431"/>
                  </a:lnTo>
                  <a:lnTo>
                    <a:pt x="66883" y="6962909"/>
                  </a:lnTo>
                  <a:lnTo>
                    <a:pt x="44806" y="6898921"/>
                  </a:lnTo>
                  <a:lnTo>
                    <a:pt x="28216" y="6826484"/>
                  </a:lnTo>
                  <a:lnTo>
                    <a:pt x="21733" y="6786804"/>
                  </a:lnTo>
                  <a:lnTo>
                    <a:pt x="16329" y="6744660"/>
                  </a:lnTo>
                  <a:lnTo>
                    <a:pt x="11903" y="6699934"/>
                  </a:lnTo>
                  <a:lnTo>
                    <a:pt x="8360" y="6652510"/>
                  </a:lnTo>
                  <a:lnTo>
                    <a:pt x="5600" y="6602270"/>
                  </a:lnTo>
                  <a:lnTo>
                    <a:pt x="3527" y="6549096"/>
                  </a:lnTo>
                  <a:lnTo>
                    <a:pt x="2041" y="6492871"/>
                  </a:lnTo>
                  <a:lnTo>
                    <a:pt x="1045" y="6433478"/>
                  </a:lnTo>
                  <a:lnTo>
                    <a:pt x="440" y="6370800"/>
                  </a:lnTo>
                  <a:lnTo>
                    <a:pt x="130" y="6304719"/>
                  </a:lnTo>
                  <a:lnTo>
                    <a:pt x="16" y="6235118"/>
                  </a:lnTo>
                  <a:lnTo>
                    <a:pt x="0" y="6161879"/>
                  </a:lnTo>
                  <a:lnTo>
                    <a:pt x="0" y="1364852"/>
                  </a:lnTo>
                  <a:lnTo>
                    <a:pt x="16" y="1291613"/>
                  </a:lnTo>
                  <a:lnTo>
                    <a:pt x="130" y="1222012"/>
                  </a:lnTo>
                  <a:lnTo>
                    <a:pt x="440" y="1155931"/>
                  </a:lnTo>
                  <a:lnTo>
                    <a:pt x="1045" y="1093253"/>
                  </a:lnTo>
                  <a:lnTo>
                    <a:pt x="2041" y="1033860"/>
                  </a:lnTo>
                  <a:lnTo>
                    <a:pt x="3527" y="977635"/>
                  </a:lnTo>
                  <a:lnTo>
                    <a:pt x="5600" y="924462"/>
                  </a:lnTo>
                  <a:lnTo>
                    <a:pt x="8360" y="874221"/>
                  </a:lnTo>
                  <a:lnTo>
                    <a:pt x="11903" y="826797"/>
                  </a:lnTo>
                  <a:lnTo>
                    <a:pt x="16329" y="782071"/>
                  </a:lnTo>
                  <a:lnTo>
                    <a:pt x="21733" y="739927"/>
                  </a:lnTo>
                  <a:lnTo>
                    <a:pt x="28216" y="700247"/>
                  </a:lnTo>
                  <a:lnTo>
                    <a:pt x="35874" y="662914"/>
                  </a:lnTo>
                  <a:lnTo>
                    <a:pt x="55110" y="594819"/>
                  </a:lnTo>
                  <a:lnTo>
                    <a:pt x="84986" y="518300"/>
                  </a:lnTo>
                  <a:lnTo>
                    <a:pt x="105611" y="474172"/>
                  </a:lnTo>
                  <a:lnTo>
                    <a:pt x="128672" y="431525"/>
                  </a:lnTo>
                  <a:lnTo>
                    <a:pt x="154083" y="390446"/>
                  </a:lnTo>
                  <a:lnTo>
                    <a:pt x="181757" y="351021"/>
                  </a:lnTo>
                  <a:lnTo>
                    <a:pt x="211606" y="313338"/>
                  </a:lnTo>
                  <a:lnTo>
                    <a:pt x="243543" y="277483"/>
                  </a:lnTo>
                  <a:lnTo>
                    <a:pt x="277483" y="243543"/>
                  </a:lnTo>
                  <a:lnTo>
                    <a:pt x="313338" y="211606"/>
                  </a:lnTo>
                  <a:lnTo>
                    <a:pt x="351021" y="181757"/>
                  </a:lnTo>
                  <a:lnTo>
                    <a:pt x="390446" y="154083"/>
                  </a:lnTo>
                  <a:lnTo>
                    <a:pt x="431525" y="128672"/>
                  </a:lnTo>
                  <a:lnTo>
                    <a:pt x="474172" y="105611"/>
                  </a:lnTo>
                  <a:lnTo>
                    <a:pt x="518300" y="84986"/>
                  </a:lnTo>
                  <a:lnTo>
                    <a:pt x="563822" y="66883"/>
                  </a:lnTo>
                  <a:lnTo>
                    <a:pt x="627811" y="44806"/>
                  </a:lnTo>
                  <a:lnTo>
                    <a:pt x="700247" y="28216"/>
                  </a:lnTo>
                  <a:lnTo>
                    <a:pt x="739927" y="21733"/>
                  </a:lnTo>
                  <a:lnTo>
                    <a:pt x="782071" y="16329"/>
                  </a:lnTo>
                  <a:lnTo>
                    <a:pt x="826797" y="11903"/>
                  </a:lnTo>
                  <a:lnTo>
                    <a:pt x="874221" y="8360"/>
                  </a:lnTo>
                  <a:lnTo>
                    <a:pt x="924462" y="5600"/>
                  </a:lnTo>
                  <a:lnTo>
                    <a:pt x="977635" y="3527"/>
                  </a:lnTo>
                  <a:lnTo>
                    <a:pt x="1033860" y="2041"/>
                  </a:lnTo>
                  <a:lnTo>
                    <a:pt x="1093253" y="1045"/>
                  </a:lnTo>
                  <a:lnTo>
                    <a:pt x="1155931" y="440"/>
                  </a:lnTo>
                  <a:lnTo>
                    <a:pt x="1222012" y="130"/>
                  </a:lnTo>
                  <a:lnTo>
                    <a:pt x="1291613" y="16"/>
                  </a:lnTo>
                  <a:lnTo>
                    <a:pt x="1364852" y="0"/>
                  </a:lnTo>
                  <a:close/>
                </a:path>
              </a:pathLst>
            </a:custGeom>
            <a:ln w="104708">
              <a:solidFill>
                <a:srgbClr val="0B77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522852" y="6741710"/>
            <a:ext cx="2658745" cy="2658745"/>
            <a:chOff x="1522852" y="6741710"/>
            <a:chExt cx="2658745" cy="26587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852" y="6741710"/>
              <a:ext cx="2658553" cy="265855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269" y="6846419"/>
              <a:ext cx="2239718" cy="223971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261677" y="6741710"/>
            <a:ext cx="2658745" cy="2658745"/>
            <a:chOff x="4261677" y="6741710"/>
            <a:chExt cx="2658745" cy="265874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1677" y="6741710"/>
              <a:ext cx="2658553" cy="26585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0429" y="6935360"/>
              <a:ext cx="1759432" cy="206506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11761" y="7249083"/>
              <a:ext cx="1356360" cy="1330960"/>
            </a:xfrm>
            <a:custGeom>
              <a:avLst/>
              <a:gdLst/>
              <a:ahLst/>
              <a:cxnLst/>
              <a:rect l="l" t="t" r="r" b="b"/>
              <a:pathLst>
                <a:path w="1356360" h="1330959">
                  <a:moveTo>
                    <a:pt x="677575" y="971083"/>
                  </a:moveTo>
                  <a:lnTo>
                    <a:pt x="638333" y="982507"/>
                  </a:lnTo>
                  <a:lnTo>
                    <a:pt x="599853" y="996178"/>
                  </a:lnTo>
                  <a:lnTo>
                    <a:pt x="562232" y="1012057"/>
                  </a:lnTo>
                  <a:lnTo>
                    <a:pt x="525566" y="1030108"/>
                  </a:lnTo>
                  <a:lnTo>
                    <a:pt x="404280" y="1094793"/>
                  </a:lnTo>
                  <a:lnTo>
                    <a:pt x="397926" y="1102740"/>
                  </a:lnTo>
                  <a:lnTo>
                    <a:pt x="398317" y="1112278"/>
                  </a:lnTo>
                  <a:lnTo>
                    <a:pt x="403712" y="1121969"/>
                  </a:lnTo>
                  <a:lnTo>
                    <a:pt x="412366" y="1130370"/>
                  </a:lnTo>
                  <a:lnTo>
                    <a:pt x="453915" y="1161986"/>
                  </a:lnTo>
                  <a:lnTo>
                    <a:pt x="536547" y="1225823"/>
                  </a:lnTo>
                  <a:lnTo>
                    <a:pt x="618550" y="1290465"/>
                  </a:lnTo>
                  <a:lnTo>
                    <a:pt x="632548" y="1303604"/>
                  </a:lnTo>
                  <a:lnTo>
                    <a:pt x="648062" y="1316743"/>
                  </a:lnTo>
                  <a:lnTo>
                    <a:pt x="663577" y="1326850"/>
                  </a:lnTo>
                  <a:lnTo>
                    <a:pt x="677575" y="1330893"/>
                  </a:lnTo>
                  <a:lnTo>
                    <a:pt x="691687" y="1326850"/>
                  </a:lnTo>
                  <a:lnTo>
                    <a:pt x="707391" y="1316743"/>
                  </a:lnTo>
                  <a:lnTo>
                    <a:pt x="722943" y="1303604"/>
                  </a:lnTo>
                  <a:lnTo>
                    <a:pt x="736600" y="1290465"/>
                  </a:lnTo>
                  <a:lnTo>
                    <a:pt x="941975" y="1130370"/>
                  </a:lnTo>
                  <a:lnTo>
                    <a:pt x="951084" y="1121855"/>
                  </a:lnTo>
                  <a:lnTo>
                    <a:pt x="956630" y="1111975"/>
                  </a:lnTo>
                  <a:lnTo>
                    <a:pt x="956870" y="1102399"/>
                  </a:lnTo>
                  <a:lnTo>
                    <a:pt x="950061" y="1094793"/>
                  </a:lnTo>
                  <a:lnTo>
                    <a:pt x="828776" y="1030108"/>
                  </a:lnTo>
                  <a:lnTo>
                    <a:pt x="780591" y="1007582"/>
                  </a:lnTo>
                  <a:lnTo>
                    <a:pt x="734376" y="988770"/>
                  </a:lnTo>
                  <a:lnTo>
                    <a:pt x="697561" y="975871"/>
                  </a:lnTo>
                  <a:lnTo>
                    <a:pt x="677575" y="971083"/>
                  </a:lnTo>
                  <a:close/>
                </a:path>
                <a:path w="1356360" h="1330959">
                  <a:moveTo>
                    <a:pt x="232057" y="22640"/>
                  </a:moveTo>
                  <a:lnTo>
                    <a:pt x="195798" y="67287"/>
                  </a:lnTo>
                  <a:lnTo>
                    <a:pt x="116028" y="170000"/>
                  </a:lnTo>
                  <a:lnTo>
                    <a:pt x="36259" y="283931"/>
                  </a:lnTo>
                  <a:lnTo>
                    <a:pt x="0" y="362236"/>
                  </a:lnTo>
                  <a:lnTo>
                    <a:pt x="4990" y="399821"/>
                  </a:lnTo>
                  <a:lnTo>
                    <a:pt x="18091" y="426415"/>
                  </a:lnTo>
                  <a:lnTo>
                    <a:pt x="36498" y="447400"/>
                  </a:lnTo>
                  <a:lnTo>
                    <a:pt x="57407" y="468157"/>
                  </a:lnTo>
                  <a:lnTo>
                    <a:pt x="231248" y="654126"/>
                  </a:lnTo>
                  <a:lnTo>
                    <a:pt x="246055" y="668744"/>
                  </a:lnTo>
                  <a:lnTo>
                    <a:pt x="260559" y="687985"/>
                  </a:lnTo>
                  <a:lnTo>
                    <a:pt x="268089" y="713139"/>
                  </a:lnTo>
                  <a:lnTo>
                    <a:pt x="261974" y="745494"/>
                  </a:lnTo>
                  <a:lnTo>
                    <a:pt x="246712" y="783850"/>
                  </a:lnTo>
                  <a:lnTo>
                    <a:pt x="234483" y="825542"/>
                  </a:lnTo>
                  <a:lnTo>
                    <a:pt x="231956" y="869659"/>
                  </a:lnTo>
                  <a:lnTo>
                    <a:pt x="245802" y="915292"/>
                  </a:lnTo>
                  <a:lnTo>
                    <a:pt x="274380" y="957628"/>
                  </a:lnTo>
                  <a:lnTo>
                    <a:pt x="307657" y="989579"/>
                  </a:lnTo>
                  <a:lnTo>
                    <a:pt x="341541" y="1008643"/>
                  </a:lnTo>
                  <a:lnTo>
                    <a:pt x="371938" y="1012319"/>
                  </a:lnTo>
                  <a:lnTo>
                    <a:pt x="412041" y="997863"/>
                  </a:lnTo>
                  <a:lnTo>
                    <a:pt x="451094" y="980878"/>
                  </a:lnTo>
                  <a:lnTo>
                    <a:pt x="488975" y="961421"/>
                  </a:lnTo>
                  <a:lnTo>
                    <a:pt x="525566" y="939549"/>
                  </a:lnTo>
                  <a:lnTo>
                    <a:pt x="559298" y="914610"/>
                  </a:lnTo>
                  <a:lnTo>
                    <a:pt x="601974" y="877088"/>
                  </a:lnTo>
                  <a:lnTo>
                    <a:pt x="638587" y="837443"/>
                  </a:lnTo>
                  <a:lnTo>
                    <a:pt x="654126" y="806136"/>
                  </a:lnTo>
                  <a:lnTo>
                    <a:pt x="637904" y="778872"/>
                  </a:lnTo>
                  <a:lnTo>
                    <a:pt x="600761" y="748728"/>
                  </a:lnTo>
                  <a:lnTo>
                    <a:pt x="559979" y="722222"/>
                  </a:lnTo>
                  <a:lnTo>
                    <a:pt x="532842" y="705874"/>
                  </a:lnTo>
                  <a:lnTo>
                    <a:pt x="505410" y="687985"/>
                  </a:lnTo>
                  <a:lnTo>
                    <a:pt x="473413" y="667064"/>
                  </a:lnTo>
                  <a:lnTo>
                    <a:pt x="440969" y="642655"/>
                  </a:lnTo>
                  <a:lnTo>
                    <a:pt x="426112" y="623401"/>
                  </a:lnTo>
                  <a:lnTo>
                    <a:pt x="425468" y="610667"/>
                  </a:lnTo>
                  <a:lnTo>
                    <a:pt x="427628" y="597932"/>
                  </a:lnTo>
                  <a:lnTo>
                    <a:pt x="435095" y="579739"/>
                  </a:lnTo>
                  <a:lnTo>
                    <a:pt x="450369" y="550631"/>
                  </a:lnTo>
                  <a:lnTo>
                    <a:pt x="472933" y="511820"/>
                  </a:lnTo>
                  <a:lnTo>
                    <a:pt x="495750" y="470886"/>
                  </a:lnTo>
                  <a:lnTo>
                    <a:pt x="512110" y="430900"/>
                  </a:lnTo>
                  <a:lnTo>
                    <a:pt x="515054" y="395386"/>
                  </a:lnTo>
                  <a:lnTo>
                    <a:pt x="498390" y="367226"/>
                  </a:lnTo>
                  <a:lnTo>
                    <a:pt x="464822" y="344750"/>
                  </a:lnTo>
                  <a:lnTo>
                    <a:pt x="422612" y="326368"/>
                  </a:lnTo>
                  <a:lnTo>
                    <a:pt x="212652" y="248229"/>
                  </a:lnTo>
                  <a:lnTo>
                    <a:pt x="206284" y="242745"/>
                  </a:lnTo>
                  <a:lnTo>
                    <a:pt x="282137" y="227661"/>
                  </a:lnTo>
                  <a:lnTo>
                    <a:pt x="336766" y="222961"/>
                  </a:lnTo>
                  <a:lnTo>
                    <a:pt x="393214" y="221596"/>
                  </a:lnTo>
                  <a:lnTo>
                    <a:pt x="962278" y="221583"/>
                  </a:lnTo>
                  <a:lnTo>
                    <a:pt x="1276955" y="221583"/>
                  </a:lnTo>
                  <a:lnTo>
                    <a:pt x="1239930" y="168686"/>
                  </a:lnTo>
                  <a:lnTo>
                    <a:pt x="1160160" y="65783"/>
                  </a:lnTo>
                  <a:lnTo>
                    <a:pt x="1154030" y="58216"/>
                  </a:lnTo>
                  <a:lnTo>
                    <a:pt x="452794" y="58216"/>
                  </a:lnTo>
                  <a:lnTo>
                    <a:pt x="232057" y="22640"/>
                  </a:lnTo>
                  <a:close/>
                </a:path>
                <a:path w="1356360" h="1330959">
                  <a:moveTo>
                    <a:pt x="1276955" y="221583"/>
                  </a:moveTo>
                  <a:lnTo>
                    <a:pt x="962278" y="221583"/>
                  </a:lnTo>
                  <a:lnTo>
                    <a:pt x="1018688" y="222860"/>
                  </a:lnTo>
                  <a:lnTo>
                    <a:pt x="1073127" y="227319"/>
                  </a:lnTo>
                  <a:lnTo>
                    <a:pt x="1113391" y="231248"/>
                  </a:lnTo>
                  <a:lnTo>
                    <a:pt x="1136131" y="234571"/>
                  </a:lnTo>
                  <a:lnTo>
                    <a:pt x="1147350" y="238424"/>
                  </a:lnTo>
                  <a:lnTo>
                    <a:pt x="1148866" y="242732"/>
                  </a:lnTo>
                  <a:lnTo>
                    <a:pt x="1142499" y="247419"/>
                  </a:lnTo>
                  <a:lnTo>
                    <a:pt x="932310" y="326368"/>
                  </a:lnTo>
                  <a:lnTo>
                    <a:pt x="890328" y="344750"/>
                  </a:lnTo>
                  <a:lnTo>
                    <a:pt x="856988" y="367226"/>
                  </a:lnTo>
                  <a:lnTo>
                    <a:pt x="840096" y="395386"/>
                  </a:lnTo>
                  <a:lnTo>
                    <a:pt x="843836" y="430559"/>
                  </a:lnTo>
                  <a:lnTo>
                    <a:pt x="860310" y="470583"/>
                  </a:lnTo>
                  <a:lnTo>
                    <a:pt x="882913" y="511934"/>
                  </a:lnTo>
                  <a:lnTo>
                    <a:pt x="904781" y="550631"/>
                  </a:lnTo>
                  <a:lnTo>
                    <a:pt x="919714" y="579739"/>
                  </a:lnTo>
                  <a:lnTo>
                    <a:pt x="927219" y="597932"/>
                  </a:lnTo>
                  <a:lnTo>
                    <a:pt x="929569" y="610667"/>
                  </a:lnTo>
                  <a:lnTo>
                    <a:pt x="929038" y="623401"/>
                  </a:lnTo>
                  <a:lnTo>
                    <a:pt x="882040" y="667064"/>
                  </a:lnTo>
                  <a:lnTo>
                    <a:pt x="846602" y="690259"/>
                  </a:lnTo>
                  <a:lnTo>
                    <a:pt x="795170" y="721881"/>
                  </a:lnTo>
                  <a:lnTo>
                    <a:pt x="754388" y="748425"/>
                  </a:lnTo>
                  <a:lnTo>
                    <a:pt x="717245" y="778759"/>
                  </a:lnTo>
                  <a:lnTo>
                    <a:pt x="701023" y="806136"/>
                  </a:lnTo>
                  <a:lnTo>
                    <a:pt x="716917" y="837443"/>
                  </a:lnTo>
                  <a:lnTo>
                    <a:pt x="754186" y="877088"/>
                  </a:lnTo>
                  <a:lnTo>
                    <a:pt x="797217" y="914610"/>
                  </a:lnTo>
                  <a:lnTo>
                    <a:pt x="830393" y="939549"/>
                  </a:lnTo>
                  <a:lnTo>
                    <a:pt x="866984" y="961421"/>
                  </a:lnTo>
                  <a:lnTo>
                    <a:pt x="904865" y="980878"/>
                  </a:lnTo>
                  <a:lnTo>
                    <a:pt x="943917" y="997863"/>
                  </a:lnTo>
                  <a:lnTo>
                    <a:pt x="984020" y="1012319"/>
                  </a:lnTo>
                  <a:lnTo>
                    <a:pt x="1014404" y="1008643"/>
                  </a:lnTo>
                  <a:lnTo>
                    <a:pt x="1048200" y="989579"/>
                  </a:lnTo>
                  <a:lnTo>
                    <a:pt x="1081237" y="957628"/>
                  </a:lnTo>
                  <a:lnTo>
                    <a:pt x="1109348" y="915292"/>
                  </a:lnTo>
                  <a:lnTo>
                    <a:pt x="1123308" y="869659"/>
                  </a:lnTo>
                  <a:lnTo>
                    <a:pt x="1120971" y="825542"/>
                  </a:lnTo>
                  <a:lnTo>
                    <a:pt x="1108779" y="783850"/>
                  </a:lnTo>
                  <a:lnTo>
                    <a:pt x="1093176" y="745494"/>
                  </a:lnTo>
                  <a:lnTo>
                    <a:pt x="1087175" y="713366"/>
                  </a:lnTo>
                  <a:lnTo>
                    <a:pt x="1094894" y="687985"/>
                  </a:lnTo>
                  <a:lnTo>
                    <a:pt x="1109436" y="668516"/>
                  </a:lnTo>
                  <a:lnTo>
                    <a:pt x="1123901" y="654126"/>
                  </a:lnTo>
                  <a:lnTo>
                    <a:pt x="1297742" y="468157"/>
                  </a:lnTo>
                  <a:lnTo>
                    <a:pt x="1319119" y="446578"/>
                  </a:lnTo>
                  <a:lnTo>
                    <a:pt x="1337767" y="425303"/>
                  </a:lnTo>
                  <a:lnTo>
                    <a:pt x="1350956" y="398571"/>
                  </a:lnTo>
                  <a:lnTo>
                    <a:pt x="1355959" y="360619"/>
                  </a:lnTo>
                  <a:lnTo>
                    <a:pt x="1319700" y="282656"/>
                  </a:lnTo>
                  <a:lnTo>
                    <a:pt x="1276955" y="221583"/>
                  </a:lnTo>
                  <a:close/>
                </a:path>
                <a:path w="1356360" h="1330959">
                  <a:moveTo>
                    <a:pt x="962174" y="221596"/>
                  </a:moveTo>
                  <a:lnTo>
                    <a:pt x="393214" y="221596"/>
                  </a:lnTo>
                  <a:lnTo>
                    <a:pt x="439049" y="227205"/>
                  </a:lnTo>
                  <a:lnTo>
                    <a:pt x="480702" y="238614"/>
                  </a:lnTo>
                  <a:lnTo>
                    <a:pt x="524858" y="251159"/>
                  </a:lnTo>
                  <a:lnTo>
                    <a:pt x="561281" y="263250"/>
                  </a:lnTo>
                  <a:lnTo>
                    <a:pt x="588835" y="300810"/>
                  </a:lnTo>
                  <a:lnTo>
                    <a:pt x="585398" y="323424"/>
                  </a:lnTo>
                  <a:lnTo>
                    <a:pt x="578122" y="361401"/>
                  </a:lnTo>
                  <a:lnTo>
                    <a:pt x="566964" y="420181"/>
                  </a:lnTo>
                  <a:lnTo>
                    <a:pt x="554835" y="485441"/>
                  </a:lnTo>
                  <a:lnTo>
                    <a:pt x="544647" y="542862"/>
                  </a:lnTo>
                  <a:lnTo>
                    <a:pt x="539311" y="578122"/>
                  </a:lnTo>
                  <a:lnTo>
                    <a:pt x="536506" y="600358"/>
                  </a:lnTo>
                  <a:lnTo>
                    <a:pt x="536885" y="618348"/>
                  </a:lnTo>
                  <a:lnTo>
                    <a:pt x="593333" y="647203"/>
                  </a:lnTo>
                  <a:lnTo>
                    <a:pt x="656805" y="659938"/>
                  </a:lnTo>
                  <a:lnTo>
                    <a:pt x="678383" y="662212"/>
                  </a:lnTo>
                  <a:lnTo>
                    <a:pt x="699848" y="659938"/>
                  </a:lnTo>
                  <a:lnTo>
                    <a:pt x="763093" y="647203"/>
                  </a:lnTo>
                  <a:lnTo>
                    <a:pt x="811771" y="631790"/>
                  </a:lnTo>
                  <a:lnTo>
                    <a:pt x="819806" y="600358"/>
                  </a:lnTo>
                  <a:lnTo>
                    <a:pt x="817456" y="578122"/>
                  </a:lnTo>
                  <a:lnTo>
                    <a:pt x="770559" y="323424"/>
                  </a:lnTo>
                  <a:lnTo>
                    <a:pt x="767464" y="300810"/>
                  </a:lnTo>
                  <a:lnTo>
                    <a:pt x="794551" y="263250"/>
                  </a:lnTo>
                  <a:lnTo>
                    <a:pt x="830697" y="251159"/>
                  </a:lnTo>
                  <a:lnTo>
                    <a:pt x="874574" y="238614"/>
                  </a:lnTo>
                  <a:lnTo>
                    <a:pt x="916101" y="227205"/>
                  </a:lnTo>
                  <a:lnTo>
                    <a:pt x="962174" y="221596"/>
                  </a:lnTo>
                  <a:close/>
                </a:path>
                <a:path w="1356360" h="1330959">
                  <a:moveTo>
                    <a:pt x="677575" y="0"/>
                  </a:moveTo>
                  <a:lnTo>
                    <a:pt x="624702" y="8186"/>
                  </a:lnTo>
                  <a:lnTo>
                    <a:pt x="548874" y="31950"/>
                  </a:lnTo>
                  <a:lnTo>
                    <a:pt x="510708" y="44975"/>
                  </a:lnTo>
                  <a:lnTo>
                    <a:pt x="477544" y="54514"/>
                  </a:lnTo>
                  <a:lnTo>
                    <a:pt x="452794" y="58216"/>
                  </a:lnTo>
                  <a:lnTo>
                    <a:pt x="902355" y="58216"/>
                  </a:lnTo>
                  <a:lnTo>
                    <a:pt x="877720" y="54400"/>
                  </a:lnTo>
                  <a:lnTo>
                    <a:pt x="844746" y="44672"/>
                  </a:lnTo>
                  <a:lnTo>
                    <a:pt x="766516" y="17787"/>
                  </a:lnTo>
                  <a:lnTo>
                    <a:pt x="730106" y="7504"/>
                  </a:lnTo>
                  <a:lnTo>
                    <a:pt x="702034" y="2223"/>
                  </a:lnTo>
                  <a:lnTo>
                    <a:pt x="683967" y="277"/>
                  </a:lnTo>
                  <a:lnTo>
                    <a:pt x="677575" y="0"/>
                  </a:lnTo>
                  <a:close/>
                </a:path>
                <a:path w="1356360" h="1330959">
                  <a:moveTo>
                    <a:pt x="1124710" y="20214"/>
                  </a:moveTo>
                  <a:lnTo>
                    <a:pt x="1023539" y="39215"/>
                  </a:lnTo>
                  <a:lnTo>
                    <a:pt x="948355" y="52278"/>
                  </a:lnTo>
                  <a:lnTo>
                    <a:pt x="902355" y="58216"/>
                  </a:lnTo>
                  <a:lnTo>
                    <a:pt x="1154030" y="58216"/>
                  </a:lnTo>
                  <a:lnTo>
                    <a:pt x="1123901" y="21022"/>
                  </a:lnTo>
                  <a:lnTo>
                    <a:pt x="1124710" y="202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0013" y="6935360"/>
              <a:ext cx="1461072" cy="37193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7000502" y="3877377"/>
            <a:ext cx="2658745" cy="2658745"/>
            <a:chOff x="7000502" y="3877377"/>
            <a:chExt cx="2658745" cy="265874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0502" y="3877377"/>
              <a:ext cx="2658553" cy="265855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291057" y="4063244"/>
              <a:ext cx="2077720" cy="2077720"/>
            </a:xfrm>
            <a:custGeom>
              <a:avLst/>
              <a:gdLst/>
              <a:ahLst/>
              <a:cxnLst/>
              <a:rect l="l" t="t" r="r" b="b"/>
              <a:pathLst>
                <a:path w="2077720" h="2077720">
                  <a:moveTo>
                    <a:pt x="2077339" y="885901"/>
                  </a:moveTo>
                  <a:lnTo>
                    <a:pt x="2074354" y="811682"/>
                  </a:lnTo>
                  <a:lnTo>
                    <a:pt x="2064829" y="745045"/>
                  </a:lnTo>
                  <a:lnTo>
                    <a:pt x="2050656" y="686104"/>
                  </a:lnTo>
                  <a:lnTo>
                    <a:pt x="2033739" y="634974"/>
                  </a:lnTo>
                  <a:lnTo>
                    <a:pt x="2015959" y="591743"/>
                  </a:lnTo>
                  <a:lnTo>
                    <a:pt x="1999221" y="556552"/>
                  </a:lnTo>
                  <a:lnTo>
                    <a:pt x="1962797" y="488111"/>
                  </a:lnTo>
                  <a:lnTo>
                    <a:pt x="1938337" y="448487"/>
                  </a:lnTo>
                  <a:lnTo>
                    <a:pt x="1911883" y="410260"/>
                  </a:lnTo>
                  <a:lnTo>
                    <a:pt x="1883562" y="373595"/>
                  </a:lnTo>
                  <a:lnTo>
                    <a:pt x="1853463" y="338493"/>
                  </a:lnTo>
                  <a:lnTo>
                    <a:pt x="1821637" y="304990"/>
                  </a:lnTo>
                  <a:lnTo>
                    <a:pt x="1788185" y="273113"/>
                  </a:lnTo>
                  <a:lnTo>
                    <a:pt x="1753158" y="242862"/>
                  </a:lnTo>
                  <a:lnTo>
                    <a:pt x="1716633" y="214287"/>
                  </a:lnTo>
                  <a:lnTo>
                    <a:pt x="1678698" y="187388"/>
                  </a:lnTo>
                  <a:lnTo>
                    <a:pt x="1639404" y="162191"/>
                  </a:lnTo>
                  <a:lnTo>
                    <a:pt x="1598828" y="138734"/>
                  </a:lnTo>
                  <a:lnTo>
                    <a:pt x="1557045" y="117017"/>
                  </a:lnTo>
                  <a:lnTo>
                    <a:pt x="1514132" y="97078"/>
                  </a:lnTo>
                  <a:lnTo>
                    <a:pt x="1470164" y="78930"/>
                  </a:lnTo>
                  <a:lnTo>
                    <a:pt x="1425194" y="62598"/>
                  </a:lnTo>
                  <a:lnTo>
                    <a:pt x="1379321" y="48107"/>
                  </a:lnTo>
                  <a:lnTo>
                    <a:pt x="1332585" y="35471"/>
                  </a:lnTo>
                  <a:lnTo>
                    <a:pt x="1285087" y="24726"/>
                  </a:lnTo>
                  <a:lnTo>
                    <a:pt x="1236891" y="15887"/>
                  </a:lnTo>
                  <a:lnTo>
                    <a:pt x="1188072" y="8966"/>
                  </a:lnTo>
                  <a:lnTo>
                    <a:pt x="1138694" y="4000"/>
                  </a:lnTo>
                  <a:lnTo>
                    <a:pt x="1088821" y="1003"/>
                  </a:lnTo>
                  <a:lnTo>
                    <a:pt x="1038555" y="0"/>
                  </a:lnTo>
                  <a:lnTo>
                    <a:pt x="990053" y="1104"/>
                  </a:lnTo>
                  <a:lnTo>
                    <a:pt x="942136" y="4406"/>
                  </a:lnTo>
                  <a:lnTo>
                    <a:pt x="894829" y="9855"/>
                  </a:lnTo>
                  <a:lnTo>
                    <a:pt x="848207" y="17399"/>
                  </a:lnTo>
                  <a:lnTo>
                    <a:pt x="802284" y="26974"/>
                  </a:lnTo>
                  <a:lnTo>
                    <a:pt x="757148" y="38557"/>
                  </a:lnTo>
                  <a:lnTo>
                    <a:pt x="712812" y="52082"/>
                  </a:lnTo>
                  <a:lnTo>
                    <a:pt x="669353" y="67513"/>
                  </a:lnTo>
                  <a:lnTo>
                    <a:pt x="626795" y="84797"/>
                  </a:lnTo>
                  <a:lnTo>
                    <a:pt x="585203" y="103873"/>
                  </a:lnTo>
                  <a:lnTo>
                    <a:pt x="544626" y="124701"/>
                  </a:lnTo>
                  <a:lnTo>
                    <a:pt x="505104" y="147243"/>
                  </a:lnTo>
                  <a:lnTo>
                    <a:pt x="466686" y="171437"/>
                  </a:lnTo>
                  <a:lnTo>
                    <a:pt x="429425" y="197231"/>
                  </a:lnTo>
                  <a:lnTo>
                    <a:pt x="393369" y="224599"/>
                  </a:lnTo>
                  <a:lnTo>
                    <a:pt x="358571" y="253466"/>
                  </a:lnTo>
                  <a:lnTo>
                    <a:pt x="325069" y="283794"/>
                  </a:lnTo>
                  <a:lnTo>
                    <a:pt x="292912" y="315531"/>
                  </a:lnTo>
                  <a:lnTo>
                    <a:pt x="262166" y="348640"/>
                  </a:lnTo>
                  <a:lnTo>
                    <a:pt x="232854" y="383057"/>
                  </a:lnTo>
                  <a:lnTo>
                    <a:pt x="205054" y="418744"/>
                  </a:lnTo>
                  <a:lnTo>
                    <a:pt x="178790" y="455650"/>
                  </a:lnTo>
                  <a:lnTo>
                    <a:pt x="154114" y="493725"/>
                  </a:lnTo>
                  <a:lnTo>
                    <a:pt x="131089" y="532917"/>
                  </a:lnTo>
                  <a:lnTo>
                    <a:pt x="109753" y="573189"/>
                  </a:lnTo>
                  <a:lnTo>
                    <a:pt x="90144" y="614476"/>
                  </a:lnTo>
                  <a:lnTo>
                    <a:pt x="72339" y="656742"/>
                  </a:lnTo>
                  <a:lnTo>
                    <a:pt x="56362" y="699935"/>
                  </a:lnTo>
                  <a:lnTo>
                    <a:pt x="42265" y="744004"/>
                  </a:lnTo>
                  <a:lnTo>
                    <a:pt x="30111" y="788898"/>
                  </a:lnTo>
                  <a:lnTo>
                    <a:pt x="19926" y="834567"/>
                  </a:lnTo>
                  <a:lnTo>
                    <a:pt x="11785" y="880973"/>
                  </a:lnTo>
                  <a:lnTo>
                    <a:pt x="5715" y="928065"/>
                  </a:lnTo>
                  <a:lnTo>
                    <a:pt x="1765" y="975791"/>
                  </a:lnTo>
                  <a:lnTo>
                    <a:pt x="0" y="1024102"/>
                  </a:lnTo>
                  <a:lnTo>
                    <a:pt x="101" y="1022286"/>
                  </a:lnTo>
                  <a:lnTo>
                    <a:pt x="0" y="1024826"/>
                  </a:lnTo>
                  <a:lnTo>
                    <a:pt x="1574" y="1086154"/>
                  </a:lnTo>
                  <a:lnTo>
                    <a:pt x="6121" y="1144701"/>
                  </a:lnTo>
                  <a:lnTo>
                    <a:pt x="13347" y="1200505"/>
                  </a:lnTo>
                  <a:lnTo>
                    <a:pt x="23012" y="1253604"/>
                  </a:lnTo>
                  <a:lnTo>
                    <a:pt x="34836" y="1304023"/>
                  </a:lnTo>
                  <a:lnTo>
                    <a:pt x="48552" y="1351788"/>
                  </a:lnTo>
                  <a:lnTo>
                    <a:pt x="63893" y="1396949"/>
                  </a:lnTo>
                  <a:lnTo>
                    <a:pt x="80581" y="1439545"/>
                  </a:lnTo>
                  <a:lnTo>
                    <a:pt x="98361" y="1479588"/>
                  </a:lnTo>
                  <a:lnTo>
                    <a:pt x="122351" y="1527403"/>
                  </a:lnTo>
                  <a:lnTo>
                    <a:pt x="148717" y="1573834"/>
                  </a:lnTo>
                  <a:lnTo>
                    <a:pt x="177393" y="1618792"/>
                  </a:lnTo>
                  <a:lnTo>
                    <a:pt x="208305" y="1662188"/>
                  </a:lnTo>
                  <a:lnTo>
                    <a:pt x="241388" y="1703959"/>
                  </a:lnTo>
                  <a:lnTo>
                    <a:pt x="276606" y="1744002"/>
                  </a:lnTo>
                  <a:lnTo>
                    <a:pt x="313867" y="1782241"/>
                  </a:lnTo>
                  <a:lnTo>
                    <a:pt x="353123" y="1818589"/>
                  </a:lnTo>
                  <a:lnTo>
                    <a:pt x="394182" y="1852866"/>
                  </a:lnTo>
                  <a:lnTo>
                    <a:pt x="436880" y="1884946"/>
                  </a:lnTo>
                  <a:lnTo>
                    <a:pt x="481088" y="1914740"/>
                  </a:lnTo>
                  <a:lnTo>
                    <a:pt x="526745" y="1942223"/>
                  </a:lnTo>
                  <a:lnTo>
                    <a:pt x="573747" y="1967331"/>
                  </a:lnTo>
                  <a:lnTo>
                    <a:pt x="622007" y="1990013"/>
                  </a:lnTo>
                  <a:lnTo>
                    <a:pt x="671423" y="2010232"/>
                  </a:lnTo>
                  <a:lnTo>
                    <a:pt x="721906" y="2027910"/>
                  </a:lnTo>
                  <a:lnTo>
                    <a:pt x="773518" y="2042985"/>
                  </a:lnTo>
                  <a:lnTo>
                    <a:pt x="825766" y="2055355"/>
                  </a:lnTo>
                  <a:lnTo>
                    <a:pt x="878547" y="2064994"/>
                  </a:lnTo>
                  <a:lnTo>
                    <a:pt x="931760" y="2071903"/>
                  </a:lnTo>
                  <a:lnTo>
                    <a:pt x="985291" y="2076043"/>
                  </a:lnTo>
                  <a:lnTo>
                    <a:pt x="1039037" y="2077415"/>
                  </a:lnTo>
                  <a:lnTo>
                    <a:pt x="1087945" y="2076272"/>
                  </a:lnTo>
                  <a:lnTo>
                    <a:pt x="1136256" y="2072868"/>
                  </a:lnTo>
                  <a:lnTo>
                    <a:pt x="1183932" y="2067267"/>
                  </a:lnTo>
                  <a:lnTo>
                    <a:pt x="1230922" y="2059546"/>
                  </a:lnTo>
                  <a:lnTo>
                    <a:pt x="1277175" y="2049741"/>
                  </a:lnTo>
                  <a:lnTo>
                    <a:pt x="1322654" y="2037943"/>
                  </a:lnTo>
                  <a:lnTo>
                    <a:pt x="1366735" y="2024354"/>
                  </a:lnTo>
                  <a:lnTo>
                    <a:pt x="1367370" y="2024176"/>
                  </a:lnTo>
                  <a:lnTo>
                    <a:pt x="1425321" y="2002917"/>
                  </a:lnTo>
                  <a:lnTo>
                    <a:pt x="1471637" y="1983016"/>
                  </a:lnTo>
                  <a:lnTo>
                    <a:pt x="1516811" y="1960968"/>
                  </a:lnTo>
                  <a:lnTo>
                    <a:pt x="1560766" y="1936826"/>
                  </a:lnTo>
                  <a:lnTo>
                    <a:pt x="1603451" y="1910626"/>
                  </a:lnTo>
                  <a:lnTo>
                    <a:pt x="1644764" y="1882457"/>
                  </a:lnTo>
                  <a:lnTo>
                    <a:pt x="1684667" y="1852345"/>
                  </a:lnTo>
                  <a:lnTo>
                    <a:pt x="1723072" y="1820354"/>
                  </a:lnTo>
                  <a:lnTo>
                    <a:pt x="1759915" y="1786534"/>
                  </a:lnTo>
                  <a:lnTo>
                    <a:pt x="1795145" y="1750949"/>
                  </a:lnTo>
                  <a:lnTo>
                    <a:pt x="1828660" y="1713649"/>
                  </a:lnTo>
                  <a:lnTo>
                    <a:pt x="1860423" y="1674672"/>
                  </a:lnTo>
                  <a:lnTo>
                    <a:pt x="1888324" y="1636852"/>
                  </a:lnTo>
                  <a:lnTo>
                    <a:pt x="1918373" y="1591983"/>
                  </a:lnTo>
                  <a:lnTo>
                    <a:pt x="1923313" y="1570647"/>
                  </a:lnTo>
                  <a:lnTo>
                    <a:pt x="1914525" y="1552562"/>
                  </a:lnTo>
                  <a:lnTo>
                    <a:pt x="1896821" y="1542732"/>
                  </a:lnTo>
                  <a:lnTo>
                    <a:pt x="1874964" y="1546136"/>
                  </a:lnTo>
                  <a:lnTo>
                    <a:pt x="1854047" y="1556689"/>
                  </a:lnTo>
                  <a:lnTo>
                    <a:pt x="1832825" y="1566608"/>
                  </a:lnTo>
                  <a:lnTo>
                    <a:pt x="1789506" y="1584439"/>
                  </a:lnTo>
                  <a:lnTo>
                    <a:pt x="1742490" y="1600428"/>
                  </a:lnTo>
                  <a:lnTo>
                    <a:pt x="1694675" y="1613547"/>
                  </a:lnTo>
                  <a:lnTo>
                    <a:pt x="1646212" y="1623771"/>
                  </a:lnTo>
                  <a:lnTo>
                    <a:pt x="1597215" y="1631086"/>
                  </a:lnTo>
                  <a:lnTo>
                    <a:pt x="1547825" y="1635455"/>
                  </a:lnTo>
                  <a:lnTo>
                    <a:pt x="1498180" y="1636852"/>
                  </a:lnTo>
                  <a:lnTo>
                    <a:pt x="1448396" y="1635379"/>
                  </a:lnTo>
                  <a:lnTo>
                    <a:pt x="1399324" y="1630984"/>
                  </a:lnTo>
                  <a:lnTo>
                    <a:pt x="1350962" y="1623771"/>
                  </a:lnTo>
                  <a:lnTo>
                    <a:pt x="1303820" y="1613890"/>
                  </a:lnTo>
                  <a:lnTo>
                    <a:pt x="1257681" y="1601355"/>
                  </a:lnTo>
                  <a:lnTo>
                    <a:pt x="1212811" y="1586293"/>
                  </a:lnTo>
                  <a:lnTo>
                    <a:pt x="1169352" y="1568792"/>
                  </a:lnTo>
                  <a:lnTo>
                    <a:pt x="1127429" y="1548955"/>
                  </a:lnTo>
                  <a:lnTo>
                    <a:pt x="1087196" y="1526870"/>
                  </a:lnTo>
                  <a:lnTo>
                    <a:pt x="1048778" y="1502625"/>
                  </a:lnTo>
                  <a:lnTo>
                    <a:pt x="1012342" y="1476311"/>
                  </a:lnTo>
                  <a:lnTo>
                    <a:pt x="978001" y="1448041"/>
                  </a:lnTo>
                  <a:lnTo>
                    <a:pt x="945908" y="1417891"/>
                  </a:lnTo>
                  <a:lnTo>
                    <a:pt x="916216" y="1385951"/>
                  </a:lnTo>
                  <a:lnTo>
                    <a:pt x="889038" y="1352334"/>
                  </a:lnTo>
                  <a:lnTo>
                    <a:pt x="864539" y="1317117"/>
                  </a:lnTo>
                  <a:lnTo>
                    <a:pt x="842848" y="1280388"/>
                  </a:lnTo>
                  <a:lnTo>
                    <a:pt x="824115" y="1242263"/>
                  </a:lnTo>
                  <a:lnTo>
                    <a:pt x="808469" y="1202817"/>
                  </a:lnTo>
                  <a:lnTo>
                    <a:pt x="796048" y="1162151"/>
                  </a:lnTo>
                  <a:lnTo>
                    <a:pt x="787006" y="1120355"/>
                  </a:lnTo>
                  <a:lnTo>
                    <a:pt x="781481" y="1077531"/>
                  </a:lnTo>
                  <a:lnTo>
                    <a:pt x="779602" y="1033754"/>
                  </a:lnTo>
                  <a:lnTo>
                    <a:pt x="784059" y="987259"/>
                  </a:lnTo>
                  <a:lnTo>
                    <a:pt x="796810" y="943635"/>
                  </a:lnTo>
                  <a:lnTo>
                    <a:pt x="816965" y="903579"/>
                  </a:lnTo>
                  <a:lnTo>
                    <a:pt x="843635" y="867854"/>
                  </a:lnTo>
                  <a:lnTo>
                    <a:pt x="875919" y="837184"/>
                  </a:lnTo>
                  <a:lnTo>
                    <a:pt x="912939" y="812304"/>
                  </a:lnTo>
                  <a:lnTo>
                    <a:pt x="963942" y="791095"/>
                  </a:lnTo>
                  <a:lnTo>
                    <a:pt x="1039037" y="779513"/>
                  </a:lnTo>
                  <a:lnTo>
                    <a:pt x="1087539" y="784364"/>
                  </a:lnTo>
                  <a:lnTo>
                    <a:pt x="1133729" y="797864"/>
                  </a:lnTo>
                  <a:lnTo>
                    <a:pt x="1176528" y="819467"/>
                  </a:lnTo>
                  <a:lnTo>
                    <a:pt x="1214818" y="848626"/>
                  </a:lnTo>
                  <a:lnTo>
                    <a:pt x="1247508" y="884770"/>
                  </a:lnTo>
                  <a:lnTo>
                    <a:pt x="1269301" y="919200"/>
                  </a:lnTo>
                  <a:lnTo>
                    <a:pt x="1285328" y="956386"/>
                  </a:lnTo>
                  <a:lnTo>
                    <a:pt x="1295349" y="995616"/>
                  </a:lnTo>
                  <a:lnTo>
                    <a:pt x="1299210" y="1046416"/>
                  </a:lnTo>
                  <a:lnTo>
                    <a:pt x="1283042" y="1123505"/>
                  </a:lnTo>
                  <a:lnTo>
                    <a:pt x="1263218" y="1166304"/>
                  </a:lnTo>
                  <a:lnTo>
                    <a:pt x="1235913" y="1207897"/>
                  </a:lnTo>
                  <a:lnTo>
                    <a:pt x="1229067" y="1215148"/>
                  </a:lnTo>
                  <a:lnTo>
                    <a:pt x="1220165" y="1224534"/>
                  </a:lnTo>
                  <a:lnTo>
                    <a:pt x="1212481" y="1237119"/>
                  </a:lnTo>
                  <a:lnTo>
                    <a:pt x="1209205" y="1253909"/>
                  </a:lnTo>
                  <a:lnTo>
                    <a:pt x="1211745" y="1269580"/>
                  </a:lnTo>
                  <a:lnTo>
                    <a:pt x="1247508" y="1312583"/>
                  </a:lnTo>
                  <a:lnTo>
                    <a:pt x="1302905" y="1342110"/>
                  </a:lnTo>
                  <a:lnTo>
                    <a:pt x="1365300" y="1362138"/>
                  </a:lnTo>
                  <a:lnTo>
                    <a:pt x="1429067" y="1374482"/>
                  </a:lnTo>
                  <a:lnTo>
                    <a:pt x="1488528" y="1380921"/>
                  </a:lnTo>
                  <a:lnTo>
                    <a:pt x="1538071" y="1383296"/>
                  </a:lnTo>
                  <a:lnTo>
                    <a:pt x="1572031" y="1383398"/>
                  </a:lnTo>
                  <a:lnTo>
                    <a:pt x="1584769" y="1383017"/>
                  </a:lnTo>
                  <a:lnTo>
                    <a:pt x="1636395" y="1380083"/>
                  </a:lnTo>
                  <a:lnTo>
                    <a:pt x="1687195" y="1371676"/>
                  </a:lnTo>
                  <a:lnTo>
                    <a:pt x="1736750" y="1357947"/>
                  </a:lnTo>
                  <a:lnTo>
                    <a:pt x="1784629" y="1338986"/>
                  </a:lnTo>
                  <a:lnTo>
                    <a:pt x="1830412" y="1314932"/>
                  </a:lnTo>
                  <a:lnTo>
                    <a:pt x="1878368" y="1283106"/>
                  </a:lnTo>
                  <a:lnTo>
                    <a:pt x="1922348" y="1245958"/>
                  </a:lnTo>
                  <a:lnTo>
                    <a:pt x="1956981" y="1209370"/>
                  </a:lnTo>
                  <a:lnTo>
                    <a:pt x="1987689" y="1169581"/>
                  </a:lnTo>
                  <a:lnTo>
                    <a:pt x="2014258" y="1126921"/>
                  </a:lnTo>
                  <a:lnTo>
                    <a:pt x="2036483" y="1081709"/>
                  </a:lnTo>
                  <a:lnTo>
                    <a:pt x="2054059" y="1034478"/>
                  </a:lnTo>
                  <a:lnTo>
                    <a:pt x="2066772" y="985862"/>
                  </a:lnTo>
                  <a:lnTo>
                    <a:pt x="2074570" y="936205"/>
                  </a:lnTo>
                  <a:lnTo>
                    <a:pt x="2077339" y="8859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7415" y="4875538"/>
              <a:ext cx="1446957" cy="124888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1068" y="4453481"/>
              <a:ext cx="1367284" cy="16871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1068" y="4063235"/>
              <a:ext cx="2077340" cy="1383395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522852" y="3877377"/>
            <a:ext cx="2658745" cy="2658745"/>
            <a:chOff x="1522852" y="3877377"/>
            <a:chExt cx="2658745" cy="2658745"/>
          </a:xfrm>
        </p:grpSpPr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2852" y="3877377"/>
              <a:ext cx="2658553" cy="265855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01850" y="4445387"/>
              <a:ext cx="2087880" cy="1698625"/>
            </a:xfrm>
            <a:custGeom>
              <a:avLst/>
              <a:gdLst/>
              <a:ahLst/>
              <a:cxnLst/>
              <a:rect l="l" t="t" r="r" b="b"/>
              <a:pathLst>
                <a:path w="2087879" h="1698625">
                  <a:moveTo>
                    <a:pt x="1504353" y="387362"/>
                  </a:moveTo>
                  <a:lnTo>
                    <a:pt x="1477518" y="345135"/>
                  </a:lnTo>
                  <a:lnTo>
                    <a:pt x="1446987" y="305739"/>
                  </a:lnTo>
                  <a:lnTo>
                    <a:pt x="1413014" y="269417"/>
                  </a:lnTo>
                  <a:lnTo>
                    <a:pt x="1375829" y="236435"/>
                  </a:lnTo>
                  <a:lnTo>
                    <a:pt x="1335697" y="207022"/>
                  </a:lnTo>
                  <a:lnTo>
                    <a:pt x="1292847" y="181457"/>
                  </a:lnTo>
                  <a:lnTo>
                    <a:pt x="1247521" y="159969"/>
                  </a:lnTo>
                  <a:lnTo>
                    <a:pt x="1199972" y="142811"/>
                  </a:lnTo>
                  <a:lnTo>
                    <a:pt x="1150442" y="130251"/>
                  </a:lnTo>
                  <a:lnTo>
                    <a:pt x="1099172" y="122529"/>
                  </a:lnTo>
                  <a:lnTo>
                    <a:pt x="1046403" y="119900"/>
                  </a:lnTo>
                  <a:lnTo>
                    <a:pt x="1037145" y="120078"/>
                  </a:lnTo>
                  <a:lnTo>
                    <a:pt x="957719" y="127977"/>
                  </a:lnTo>
                  <a:lnTo>
                    <a:pt x="906868" y="139268"/>
                  </a:lnTo>
                  <a:lnTo>
                    <a:pt x="857516" y="155524"/>
                  </a:lnTo>
                  <a:lnTo>
                    <a:pt x="810031" y="176593"/>
                  </a:lnTo>
                  <a:lnTo>
                    <a:pt x="764743" y="202336"/>
                  </a:lnTo>
                  <a:lnTo>
                    <a:pt x="722058" y="232625"/>
                  </a:lnTo>
                  <a:lnTo>
                    <a:pt x="734656" y="243814"/>
                  </a:lnTo>
                  <a:lnTo>
                    <a:pt x="749719" y="258089"/>
                  </a:lnTo>
                  <a:lnTo>
                    <a:pt x="793813" y="301472"/>
                  </a:lnTo>
                  <a:lnTo>
                    <a:pt x="837158" y="336296"/>
                  </a:lnTo>
                  <a:lnTo>
                    <a:pt x="890879" y="369697"/>
                  </a:lnTo>
                  <a:lnTo>
                    <a:pt x="946848" y="399834"/>
                  </a:lnTo>
                  <a:lnTo>
                    <a:pt x="1033043" y="442899"/>
                  </a:lnTo>
                  <a:lnTo>
                    <a:pt x="1047013" y="452158"/>
                  </a:lnTo>
                  <a:lnTo>
                    <a:pt x="1031252" y="481215"/>
                  </a:lnTo>
                  <a:lnTo>
                    <a:pt x="995667" y="519760"/>
                  </a:lnTo>
                  <a:lnTo>
                    <a:pt x="954379" y="553427"/>
                  </a:lnTo>
                  <a:lnTo>
                    <a:pt x="921410" y="567842"/>
                  </a:lnTo>
                  <a:lnTo>
                    <a:pt x="742048" y="595934"/>
                  </a:lnTo>
                  <a:lnTo>
                    <a:pt x="637235" y="657720"/>
                  </a:lnTo>
                  <a:lnTo>
                    <a:pt x="588149" y="719505"/>
                  </a:lnTo>
                  <a:lnTo>
                    <a:pt x="575970" y="747585"/>
                  </a:lnTo>
                  <a:lnTo>
                    <a:pt x="583679" y="797001"/>
                  </a:lnTo>
                  <a:lnTo>
                    <a:pt x="597649" y="844181"/>
                  </a:lnTo>
                  <a:lnTo>
                    <a:pt x="617296" y="888873"/>
                  </a:lnTo>
                  <a:lnTo>
                    <a:pt x="642035" y="930783"/>
                  </a:lnTo>
                  <a:lnTo>
                    <a:pt x="671309" y="969670"/>
                  </a:lnTo>
                  <a:lnTo>
                    <a:pt x="704519" y="1005268"/>
                  </a:lnTo>
                  <a:lnTo>
                    <a:pt x="741121" y="1037297"/>
                  </a:lnTo>
                  <a:lnTo>
                    <a:pt x="780516" y="1065517"/>
                  </a:lnTo>
                  <a:lnTo>
                    <a:pt x="822121" y="1089634"/>
                  </a:lnTo>
                  <a:lnTo>
                    <a:pt x="833869" y="1095286"/>
                  </a:lnTo>
                  <a:lnTo>
                    <a:pt x="839736" y="1098029"/>
                  </a:lnTo>
                  <a:lnTo>
                    <a:pt x="903630" y="1120965"/>
                  </a:lnTo>
                  <a:lnTo>
                    <a:pt x="971765" y="1134097"/>
                  </a:lnTo>
                  <a:lnTo>
                    <a:pt x="1055535" y="1137132"/>
                  </a:lnTo>
                  <a:lnTo>
                    <a:pt x="1101991" y="1133462"/>
                  </a:lnTo>
                  <a:lnTo>
                    <a:pt x="1145819" y="1126070"/>
                  </a:lnTo>
                  <a:lnTo>
                    <a:pt x="1186980" y="1115161"/>
                  </a:lnTo>
                  <a:lnTo>
                    <a:pt x="1225473" y="1100975"/>
                  </a:lnTo>
                  <a:lnTo>
                    <a:pt x="1261300" y="1083729"/>
                  </a:lnTo>
                  <a:lnTo>
                    <a:pt x="1294422" y="1063663"/>
                  </a:lnTo>
                  <a:lnTo>
                    <a:pt x="1352562" y="1015949"/>
                  </a:lnTo>
                  <a:lnTo>
                    <a:pt x="1399794" y="959662"/>
                  </a:lnTo>
                  <a:lnTo>
                    <a:pt x="1436027" y="896632"/>
                  </a:lnTo>
                  <a:lnTo>
                    <a:pt x="1461185" y="828662"/>
                  </a:lnTo>
                  <a:lnTo>
                    <a:pt x="1475168" y="757593"/>
                  </a:lnTo>
                  <a:lnTo>
                    <a:pt x="1477937" y="721461"/>
                  </a:lnTo>
                  <a:lnTo>
                    <a:pt x="1477873" y="685241"/>
                  </a:lnTo>
                  <a:lnTo>
                    <a:pt x="1469224" y="613422"/>
                  </a:lnTo>
                  <a:lnTo>
                    <a:pt x="1449133" y="543953"/>
                  </a:lnTo>
                  <a:lnTo>
                    <a:pt x="1417485" y="478688"/>
                  </a:lnTo>
                  <a:lnTo>
                    <a:pt x="1374203" y="419417"/>
                  </a:lnTo>
                  <a:lnTo>
                    <a:pt x="1319199" y="367969"/>
                  </a:lnTo>
                  <a:lnTo>
                    <a:pt x="1287259" y="345744"/>
                  </a:lnTo>
                  <a:lnTo>
                    <a:pt x="1252372" y="326174"/>
                  </a:lnTo>
                  <a:lnTo>
                    <a:pt x="1310170" y="322338"/>
                  </a:lnTo>
                  <a:lnTo>
                    <a:pt x="1366558" y="329184"/>
                  </a:lnTo>
                  <a:lnTo>
                    <a:pt x="1419250" y="344055"/>
                  </a:lnTo>
                  <a:lnTo>
                    <a:pt x="1465935" y="364324"/>
                  </a:lnTo>
                  <a:lnTo>
                    <a:pt x="1504353" y="387362"/>
                  </a:lnTo>
                  <a:close/>
                </a:path>
                <a:path w="2087879" h="1698625">
                  <a:moveTo>
                    <a:pt x="2087422" y="641794"/>
                  </a:moveTo>
                  <a:lnTo>
                    <a:pt x="2085517" y="592429"/>
                  </a:lnTo>
                  <a:lnTo>
                    <a:pt x="2081453" y="543344"/>
                  </a:lnTo>
                  <a:lnTo>
                    <a:pt x="2075256" y="494690"/>
                  </a:lnTo>
                  <a:lnTo>
                    <a:pt x="2066925" y="446684"/>
                  </a:lnTo>
                  <a:lnTo>
                    <a:pt x="2056460" y="399465"/>
                  </a:lnTo>
                  <a:lnTo>
                    <a:pt x="2043874" y="353250"/>
                  </a:lnTo>
                  <a:lnTo>
                    <a:pt x="2032025" y="316953"/>
                  </a:lnTo>
                  <a:lnTo>
                    <a:pt x="2012353" y="264502"/>
                  </a:lnTo>
                  <a:lnTo>
                    <a:pt x="1990140" y="217411"/>
                  </a:lnTo>
                  <a:lnTo>
                    <a:pt x="1963483" y="170815"/>
                  </a:lnTo>
                  <a:lnTo>
                    <a:pt x="1933435" y="126288"/>
                  </a:lnTo>
                  <a:lnTo>
                    <a:pt x="1901164" y="85369"/>
                  </a:lnTo>
                  <a:lnTo>
                    <a:pt x="1867827" y="49644"/>
                  </a:lnTo>
                  <a:lnTo>
                    <a:pt x="1834603" y="20662"/>
                  </a:lnTo>
                  <a:lnTo>
                    <a:pt x="1802638" y="0"/>
                  </a:lnTo>
                  <a:lnTo>
                    <a:pt x="1826336" y="49326"/>
                  </a:lnTo>
                  <a:lnTo>
                    <a:pt x="1847062" y="98196"/>
                  </a:lnTo>
                  <a:lnTo>
                    <a:pt x="1864880" y="146062"/>
                  </a:lnTo>
                  <a:lnTo>
                    <a:pt x="1879866" y="192430"/>
                  </a:lnTo>
                  <a:lnTo>
                    <a:pt x="1892071" y="236753"/>
                  </a:lnTo>
                  <a:lnTo>
                    <a:pt x="1901583" y="278523"/>
                  </a:lnTo>
                  <a:lnTo>
                    <a:pt x="1908454" y="317207"/>
                  </a:lnTo>
                  <a:lnTo>
                    <a:pt x="1908454" y="316953"/>
                  </a:lnTo>
                  <a:lnTo>
                    <a:pt x="1908797" y="319303"/>
                  </a:lnTo>
                  <a:lnTo>
                    <a:pt x="1926539" y="372795"/>
                  </a:lnTo>
                  <a:lnTo>
                    <a:pt x="1940433" y="426212"/>
                  </a:lnTo>
                  <a:lnTo>
                    <a:pt x="1950720" y="479361"/>
                  </a:lnTo>
                  <a:lnTo>
                    <a:pt x="1957641" y="532041"/>
                  </a:lnTo>
                  <a:lnTo>
                    <a:pt x="1961413" y="584060"/>
                  </a:lnTo>
                  <a:lnTo>
                    <a:pt x="1962251" y="635215"/>
                  </a:lnTo>
                  <a:lnTo>
                    <a:pt x="1960410" y="685317"/>
                  </a:lnTo>
                  <a:lnTo>
                    <a:pt x="1956104" y="734161"/>
                  </a:lnTo>
                  <a:lnTo>
                    <a:pt x="1949564" y="781570"/>
                  </a:lnTo>
                  <a:lnTo>
                    <a:pt x="1941029" y="827328"/>
                  </a:lnTo>
                  <a:lnTo>
                    <a:pt x="1930717" y="871245"/>
                  </a:lnTo>
                  <a:lnTo>
                    <a:pt x="1918843" y="913130"/>
                  </a:lnTo>
                  <a:lnTo>
                    <a:pt x="1905673" y="952792"/>
                  </a:lnTo>
                  <a:lnTo>
                    <a:pt x="1891372" y="990079"/>
                  </a:lnTo>
                  <a:lnTo>
                    <a:pt x="1858797" y="1059840"/>
                  </a:lnTo>
                  <a:lnTo>
                    <a:pt x="1839391" y="1094663"/>
                  </a:lnTo>
                  <a:lnTo>
                    <a:pt x="1817801" y="1129398"/>
                  </a:lnTo>
                  <a:lnTo>
                    <a:pt x="1794103" y="1163751"/>
                  </a:lnTo>
                  <a:lnTo>
                    <a:pt x="1768322" y="1197533"/>
                  </a:lnTo>
                  <a:lnTo>
                    <a:pt x="1740433" y="1230604"/>
                  </a:lnTo>
                  <a:lnTo>
                    <a:pt x="1710474" y="1262786"/>
                  </a:lnTo>
                  <a:lnTo>
                    <a:pt x="1678419" y="1293952"/>
                  </a:lnTo>
                  <a:lnTo>
                    <a:pt x="1644281" y="1323911"/>
                  </a:lnTo>
                  <a:lnTo>
                    <a:pt x="1608074" y="1352511"/>
                  </a:lnTo>
                  <a:lnTo>
                    <a:pt x="1569783" y="1379601"/>
                  </a:lnTo>
                  <a:lnTo>
                    <a:pt x="1529422" y="1405026"/>
                  </a:lnTo>
                  <a:lnTo>
                    <a:pt x="1487004" y="1428610"/>
                  </a:lnTo>
                  <a:lnTo>
                    <a:pt x="1442504" y="1450213"/>
                  </a:lnTo>
                  <a:lnTo>
                    <a:pt x="1395958" y="1469656"/>
                  </a:lnTo>
                  <a:lnTo>
                    <a:pt x="1347355" y="1486789"/>
                  </a:lnTo>
                  <a:lnTo>
                    <a:pt x="1296695" y="1501444"/>
                  </a:lnTo>
                  <a:lnTo>
                    <a:pt x="1243977" y="1513484"/>
                  </a:lnTo>
                  <a:lnTo>
                    <a:pt x="1189215" y="1522730"/>
                  </a:lnTo>
                  <a:lnTo>
                    <a:pt x="1132420" y="1529029"/>
                  </a:lnTo>
                  <a:lnTo>
                    <a:pt x="1073569" y="1532216"/>
                  </a:lnTo>
                  <a:lnTo>
                    <a:pt x="1012698" y="1532140"/>
                  </a:lnTo>
                  <a:lnTo>
                    <a:pt x="963866" y="1529600"/>
                  </a:lnTo>
                  <a:lnTo>
                    <a:pt x="915479" y="1524774"/>
                  </a:lnTo>
                  <a:lnTo>
                    <a:pt x="867625" y="1517726"/>
                  </a:lnTo>
                  <a:lnTo>
                    <a:pt x="820343" y="1508506"/>
                  </a:lnTo>
                  <a:lnTo>
                    <a:pt x="773722" y="1497164"/>
                  </a:lnTo>
                  <a:lnTo>
                    <a:pt x="727811" y="1483741"/>
                  </a:lnTo>
                  <a:lnTo>
                    <a:pt x="682675" y="1468310"/>
                  </a:lnTo>
                  <a:lnTo>
                    <a:pt x="638390" y="1450911"/>
                  </a:lnTo>
                  <a:lnTo>
                    <a:pt x="595020" y="1431607"/>
                  </a:lnTo>
                  <a:lnTo>
                    <a:pt x="552615" y="1410436"/>
                  </a:lnTo>
                  <a:lnTo>
                    <a:pt x="511251" y="1387462"/>
                  </a:lnTo>
                  <a:lnTo>
                    <a:pt x="470992" y="1362735"/>
                  </a:lnTo>
                  <a:lnTo>
                    <a:pt x="431914" y="1336306"/>
                  </a:lnTo>
                  <a:lnTo>
                    <a:pt x="394068" y="1308239"/>
                  </a:lnTo>
                  <a:lnTo>
                    <a:pt x="357517" y="1278559"/>
                  </a:lnTo>
                  <a:lnTo>
                    <a:pt x="322326" y="1247355"/>
                  </a:lnTo>
                  <a:lnTo>
                    <a:pt x="288582" y="1214640"/>
                  </a:lnTo>
                  <a:lnTo>
                    <a:pt x="256324" y="1180503"/>
                  </a:lnTo>
                  <a:lnTo>
                    <a:pt x="225628" y="1144981"/>
                  </a:lnTo>
                  <a:lnTo>
                    <a:pt x="196557" y="1108125"/>
                  </a:lnTo>
                  <a:lnTo>
                    <a:pt x="169176" y="1069987"/>
                  </a:lnTo>
                  <a:lnTo>
                    <a:pt x="143560" y="1030617"/>
                  </a:lnTo>
                  <a:lnTo>
                    <a:pt x="119722" y="990015"/>
                  </a:lnTo>
                  <a:lnTo>
                    <a:pt x="97853" y="948423"/>
                  </a:lnTo>
                  <a:lnTo>
                    <a:pt x="77889" y="905700"/>
                  </a:lnTo>
                  <a:lnTo>
                    <a:pt x="59944" y="861949"/>
                  </a:lnTo>
                  <a:lnTo>
                    <a:pt x="44094" y="817245"/>
                  </a:lnTo>
                  <a:lnTo>
                    <a:pt x="30378" y="771626"/>
                  </a:lnTo>
                  <a:lnTo>
                    <a:pt x="18872" y="725157"/>
                  </a:lnTo>
                  <a:lnTo>
                    <a:pt x="9652" y="677875"/>
                  </a:lnTo>
                  <a:lnTo>
                    <a:pt x="3568" y="627519"/>
                  </a:lnTo>
                  <a:lnTo>
                    <a:pt x="5067" y="585419"/>
                  </a:lnTo>
                  <a:lnTo>
                    <a:pt x="10706" y="545973"/>
                  </a:lnTo>
                  <a:lnTo>
                    <a:pt x="17043" y="503567"/>
                  </a:lnTo>
                  <a:lnTo>
                    <a:pt x="11226" y="534162"/>
                  </a:lnTo>
                  <a:lnTo>
                    <a:pt x="6883" y="561936"/>
                  </a:lnTo>
                  <a:lnTo>
                    <a:pt x="3378" y="596569"/>
                  </a:lnTo>
                  <a:lnTo>
                    <a:pt x="88" y="647738"/>
                  </a:lnTo>
                  <a:lnTo>
                    <a:pt x="0" y="653084"/>
                  </a:lnTo>
                  <a:lnTo>
                    <a:pt x="1066" y="700913"/>
                  </a:lnTo>
                  <a:lnTo>
                    <a:pt x="4267" y="748195"/>
                  </a:lnTo>
                  <a:lnTo>
                    <a:pt x="9537" y="794880"/>
                  </a:lnTo>
                  <a:lnTo>
                    <a:pt x="16840" y="840917"/>
                  </a:lnTo>
                  <a:lnTo>
                    <a:pt x="26111" y="886269"/>
                  </a:lnTo>
                  <a:lnTo>
                    <a:pt x="37325" y="930884"/>
                  </a:lnTo>
                  <a:lnTo>
                    <a:pt x="50431" y="974712"/>
                  </a:lnTo>
                  <a:lnTo>
                    <a:pt x="65379" y="1017714"/>
                  </a:lnTo>
                  <a:lnTo>
                    <a:pt x="82130" y="1059840"/>
                  </a:lnTo>
                  <a:lnTo>
                    <a:pt x="100634" y="1101064"/>
                  </a:lnTo>
                  <a:lnTo>
                    <a:pt x="120827" y="1141285"/>
                  </a:lnTo>
                  <a:lnTo>
                    <a:pt x="142697" y="1180515"/>
                  </a:lnTo>
                  <a:lnTo>
                    <a:pt x="166166" y="1218692"/>
                  </a:lnTo>
                  <a:lnTo>
                    <a:pt x="191211" y="1255750"/>
                  </a:lnTo>
                  <a:lnTo>
                    <a:pt x="217766" y="1291666"/>
                  </a:lnTo>
                  <a:lnTo>
                    <a:pt x="245808" y="1326375"/>
                  </a:lnTo>
                  <a:lnTo>
                    <a:pt x="275272" y="1359852"/>
                  </a:lnTo>
                  <a:lnTo>
                    <a:pt x="306120" y="1392034"/>
                  </a:lnTo>
                  <a:lnTo>
                    <a:pt x="338302" y="1422869"/>
                  </a:lnTo>
                  <a:lnTo>
                    <a:pt x="371779" y="1452333"/>
                  </a:lnTo>
                  <a:lnTo>
                    <a:pt x="406488" y="1480375"/>
                  </a:lnTo>
                  <a:lnTo>
                    <a:pt x="442404" y="1506931"/>
                  </a:lnTo>
                  <a:lnTo>
                    <a:pt x="479475" y="1531975"/>
                  </a:lnTo>
                  <a:lnTo>
                    <a:pt x="517652" y="1555445"/>
                  </a:lnTo>
                  <a:lnTo>
                    <a:pt x="556882" y="1577314"/>
                  </a:lnTo>
                  <a:lnTo>
                    <a:pt x="597115" y="1597507"/>
                  </a:lnTo>
                  <a:lnTo>
                    <a:pt x="638327" y="1616011"/>
                  </a:lnTo>
                  <a:lnTo>
                    <a:pt x="680466" y="1632750"/>
                  </a:lnTo>
                  <a:lnTo>
                    <a:pt x="723468" y="1647698"/>
                  </a:lnTo>
                  <a:lnTo>
                    <a:pt x="767308" y="1660804"/>
                  </a:lnTo>
                  <a:lnTo>
                    <a:pt x="811923" y="1672018"/>
                  </a:lnTo>
                  <a:lnTo>
                    <a:pt x="857275" y="1681302"/>
                  </a:lnTo>
                  <a:lnTo>
                    <a:pt x="903325" y="1688604"/>
                  </a:lnTo>
                  <a:lnTo>
                    <a:pt x="950010" y="1693875"/>
                  </a:lnTo>
                  <a:lnTo>
                    <a:pt x="997305" y="1697062"/>
                  </a:lnTo>
                  <a:lnTo>
                    <a:pt x="1045146" y="1698142"/>
                  </a:lnTo>
                  <a:lnTo>
                    <a:pt x="1094892" y="1696974"/>
                  </a:lnTo>
                  <a:lnTo>
                    <a:pt x="1144028" y="1693519"/>
                  </a:lnTo>
                  <a:lnTo>
                    <a:pt x="1192530" y="1687830"/>
                  </a:lnTo>
                  <a:lnTo>
                    <a:pt x="1240320" y="1679943"/>
                  </a:lnTo>
                  <a:lnTo>
                    <a:pt x="1287348" y="1669935"/>
                  </a:lnTo>
                  <a:lnTo>
                    <a:pt x="1333588" y="1657832"/>
                  </a:lnTo>
                  <a:lnTo>
                    <a:pt x="1378953" y="1643697"/>
                  </a:lnTo>
                  <a:lnTo>
                    <a:pt x="1423416" y="1627581"/>
                  </a:lnTo>
                  <a:lnTo>
                    <a:pt x="1466913" y="1609547"/>
                  </a:lnTo>
                  <a:lnTo>
                    <a:pt x="1509395" y="1589633"/>
                  </a:lnTo>
                  <a:lnTo>
                    <a:pt x="1550809" y="1567891"/>
                  </a:lnTo>
                  <a:lnTo>
                    <a:pt x="1591106" y="1544370"/>
                  </a:lnTo>
                  <a:lnTo>
                    <a:pt x="1630235" y="1519148"/>
                  </a:lnTo>
                  <a:lnTo>
                    <a:pt x="1668145" y="1492237"/>
                  </a:lnTo>
                  <a:lnTo>
                    <a:pt x="1704771" y="1463725"/>
                  </a:lnTo>
                  <a:lnTo>
                    <a:pt x="1740077" y="1433639"/>
                  </a:lnTo>
                  <a:lnTo>
                    <a:pt x="1774012" y="1402041"/>
                  </a:lnTo>
                  <a:lnTo>
                    <a:pt x="1806511" y="1368996"/>
                  </a:lnTo>
                  <a:lnTo>
                    <a:pt x="1837537" y="1334528"/>
                  </a:lnTo>
                  <a:lnTo>
                    <a:pt x="1867014" y="1298702"/>
                  </a:lnTo>
                  <a:lnTo>
                    <a:pt x="1894928" y="1261579"/>
                  </a:lnTo>
                  <a:lnTo>
                    <a:pt x="1921192" y="1223200"/>
                  </a:lnTo>
                  <a:lnTo>
                    <a:pt x="1945767" y="1183614"/>
                  </a:lnTo>
                  <a:lnTo>
                    <a:pt x="1968614" y="1142885"/>
                  </a:lnTo>
                  <a:lnTo>
                    <a:pt x="1989658" y="1101051"/>
                  </a:lnTo>
                  <a:lnTo>
                    <a:pt x="2008860" y="1058189"/>
                  </a:lnTo>
                  <a:lnTo>
                    <a:pt x="2026170" y="1014323"/>
                  </a:lnTo>
                  <a:lnTo>
                    <a:pt x="2041525" y="969518"/>
                  </a:lnTo>
                  <a:lnTo>
                    <a:pt x="2054885" y="923810"/>
                  </a:lnTo>
                  <a:lnTo>
                    <a:pt x="2066201" y="877277"/>
                  </a:lnTo>
                  <a:lnTo>
                    <a:pt x="2075408" y="829957"/>
                  </a:lnTo>
                  <a:lnTo>
                    <a:pt x="2080196" y="789647"/>
                  </a:lnTo>
                  <a:lnTo>
                    <a:pt x="2084768" y="740575"/>
                  </a:lnTo>
                  <a:lnTo>
                    <a:pt x="2087168" y="691235"/>
                  </a:lnTo>
                  <a:lnTo>
                    <a:pt x="2087422" y="641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1852" y="3986381"/>
              <a:ext cx="2087425" cy="215714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1853" y="4445381"/>
              <a:ext cx="2087425" cy="169814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1552" y="3986738"/>
              <a:ext cx="501219" cy="8507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77830" y="4565282"/>
              <a:ext cx="928373" cy="101722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1852" y="3986381"/>
              <a:ext cx="2087425" cy="2157140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7000502" y="6741710"/>
            <a:ext cx="2658745" cy="2658745"/>
            <a:chOff x="7000502" y="6741710"/>
            <a:chExt cx="2658745" cy="2658745"/>
          </a:xfrm>
        </p:grpSpPr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00502" y="6741710"/>
              <a:ext cx="2658553" cy="265855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97484" y="6933545"/>
              <a:ext cx="2064820" cy="2065263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11051956" y="5568911"/>
            <a:ext cx="7366000" cy="4944745"/>
            <a:chOff x="11051956" y="5568911"/>
            <a:chExt cx="7366000" cy="4944745"/>
          </a:xfrm>
        </p:grpSpPr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04332" y="5621265"/>
              <a:ext cx="7260657" cy="483984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1104310" y="5621265"/>
              <a:ext cx="7261225" cy="4839970"/>
            </a:xfrm>
            <a:custGeom>
              <a:avLst/>
              <a:gdLst/>
              <a:ahLst/>
              <a:cxnLst/>
              <a:rect l="l" t="t" r="r" b="b"/>
              <a:pathLst>
                <a:path w="7261225" h="4839970">
                  <a:moveTo>
                    <a:pt x="1185360" y="0"/>
                  </a:moveTo>
                  <a:lnTo>
                    <a:pt x="6075341" y="0"/>
                  </a:lnTo>
                  <a:lnTo>
                    <a:pt x="6147775" y="21"/>
                  </a:lnTo>
                  <a:lnTo>
                    <a:pt x="6216101" y="169"/>
                  </a:lnTo>
                  <a:lnTo>
                    <a:pt x="6280473" y="571"/>
                  </a:lnTo>
                  <a:lnTo>
                    <a:pt x="6341041" y="1354"/>
                  </a:lnTo>
                  <a:lnTo>
                    <a:pt x="6397959" y="2646"/>
                  </a:lnTo>
                  <a:lnTo>
                    <a:pt x="6451377" y="4572"/>
                  </a:lnTo>
                  <a:lnTo>
                    <a:pt x="6501450" y="7260"/>
                  </a:lnTo>
                  <a:lnTo>
                    <a:pt x="6548327" y="10838"/>
                  </a:lnTo>
                  <a:lnTo>
                    <a:pt x="6592163" y="15432"/>
                  </a:lnTo>
                  <a:lnTo>
                    <a:pt x="6633108" y="21169"/>
                  </a:lnTo>
                  <a:lnTo>
                    <a:pt x="6671315" y="28176"/>
                  </a:lnTo>
                  <a:lnTo>
                    <a:pt x="6740123" y="46508"/>
                  </a:lnTo>
                  <a:lnTo>
                    <a:pt x="6816540" y="76424"/>
                  </a:lnTo>
                  <a:lnTo>
                    <a:pt x="6860425" y="97663"/>
                  </a:lnTo>
                  <a:lnTo>
                    <a:pt x="6902567" y="121687"/>
                  </a:lnTo>
                  <a:lnTo>
                    <a:pt x="6942850" y="148382"/>
                  </a:lnTo>
                  <a:lnTo>
                    <a:pt x="6981157" y="177631"/>
                  </a:lnTo>
                  <a:lnTo>
                    <a:pt x="7017374" y="209319"/>
                  </a:lnTo>
                  <a:lnTo>
                    <a:pt x="7051384" y="243329"/>
                  </a:lnTo>
                  <a:lnTo>
                    <a:pt x="7083071" y="279545"/>
                  </a:lnTo>
                  <a:lnTo>
                    <a:pt x="7112320" y="317853"/>
                  </a:lnTo>
                  <a:lnTo>
                    <a:pt x="7139015" y="358135"/>
                  </a:lnTo>
                  <a:lnTo>
                    <a:pt x="7163040" y="400277"/>
                  </a:lnTo>
                  <a:lnTo>
                    <a:pt x="7184278" y="444162"/>
                  </a:lnTo>
                  <a:lnTo>
                    <a:pt x="7202615" y="489674"/>
                  </a:lnTo>
                  <a:lnTo>
                    <a:pt x="7224123" y="553766"/>
                  </a:lnTo>
                  <a:lnTo>
                    <a:pt x="7239534" y="627594"/>
                  </a:lnTo>
                  <a:lnTo>
                    <a:pt x="7245271" y="668539"/>
                  </a:lnTo>
                  <a:lnTo>
                    <a:pt x="7249864" y="712375"/>
                  </a:lnTo>
                  <a:lnTo>
                    <a:pt x="7253442" y="759252"/>
                  </a:lnTo>
                  <a:lnTo>
                    <a:pt x="7256130" y="809325"/>
                  </a:lnTo>
                  <a:lnTo>
                    <a:pt x="7258057" y="862743"/>
                  </a:lnTo>
                  <a:lnTo>
                    <a:pt x="7259348" y="919661"/>
                  </a:lnTo>
                  <a:lnTo>
                    <a:pt x="7260131" y="980229"/>
                  </a:lnTo>
                  <a:lnTo>
                    <a:pt x="7260534" y="1044600"/>
                  </a:lnTo>
                  <a:lnTo>
                    <a:pt x="7260682" y="1112927"/>
                  </a:lnTo>
                  <a:lnTo>
                    <a:pt x="7260703" y="1185360"/>
                  </a:lnTo>
                  <a:lnTo>
                    <a:pt x="7260703" y="3654486"/>
                  </a:lnTo>
                  <a:lnTo>
                    <a:pt x="7260682" y="3726920"/>
                  </a:lnTo>
                  <a:lnTo>
                    <a:pt x="7260534" y="3795246"/>
                  </a:lnTo>
                  <a:lnTo>
                    <a:pt x="7260131" y="3859618"/>
                  </a:lnTo>
                  <a:lnTo>
                    <a:pt x="7259348" y="3920186"/>
                  </a:lnTo>
                  <a:lnTo>
                    <a:pt x="7258057" y="3977104"/>
                  </a:lnTo>
                  <a:lnTo>
                    <a:pt x="7256130" y="4030522"/>
                  </a:lnTo>
                  <a:lnTo>
                    <a:pt x="7253442" y="4080594"/>
                  </a:lnTo>
                  <a:lnTo>
                    <a:pt x="7249864" y="4127472"/>
                  </a:lnTo>
                  <a:lnTo>
                    <a:pt x="7245271" y="4171308"/>
                  </a:lnTo>
                  <a:lnTo>
                    <a:pt x="7239534" y="4212253"/>
                  </a:lnTo>
                  <a:lnTo>
                    <a:pt x="7232527" y="4250460"/>
                  </a:lnTo>
                  <a:lnTo>
                    <a:pt x="7214194" y="4319268"/>
                  </a:lnTo>
                  <a:lnTo>
                    <a:pt x="7184278" y="4395685"/>
                  </a:lnTo>
                  <a:lnTo>
                    <a:pt x="7163040" y="4439570"/>
                  </a:lnTo>
                  <a:lnTo>
                    <a:pt x="7139015" y="4481711"/>
                  </a:lnTo>
                  <a:lnTo>
                    <a:pt x="7112320" y="4521994"/>
                  </a:lnTo>
                  <a:lnTo>
                    <a:pt x="7083071" y="4560301"/>
                  </a:lnTo>
                  <a:lnTo>
                    <a:pt x="7051384" y="4596518"/>
                  </a:lnTo>
                  <a:lnTo>
                    <a:pt x="7017374" y="4630528"/>
                  </a:lnTo>
                  <a:lnTo>
                    <a:pt x="6981157" y="4662216"/>
                  </a:lnTo>
                  <a:lnTo>
                    <a:pt x="6942850" y="4691465"/>
                  </a:lnTo>
                  <a:lnTo>
                    <a:pt x="6902567" y="4718159"/>
                  </a:lnTo>
                  <a:lnTo>
                    <a:pt x="6860425" y="4742184"/>
                  </a:lnTo>
                  <a:lnTo>
                    <a:pt x="6816540" y="4763423"/>
                  </a:lnTo>
                  <a:lnTo>
                    <a:pt x="6771028" y="4781760"/>
                  </a:lnTo>
                  <a:lnTo>
                    <a:pt x="6706936" y="4803267"/>
                  </a:lnTo>
                  <a:lnTo>
                    <a:pt x="6633108" y="4818678"/>
                  </a:lnTo>
                  <a:lnTo>
                    <a:pt x="6592163" y="4824415"/>
                  </a:lnTo>
                  <a:lnTo>
                    <a:pt x="6548327" y="4829008"/>
                  </a:lnTo>
                  <a:lnTo>
                    <a:pt x="6501450" y="4832586"/>
                  </a:lnTo>
                  <a:lnTo>
                    <a:pt x="6451377" y="4835274"/>
                  </a:lnTo>
                  <a:lnTo>
                    <a:pt x="6397959" y="4837201"/>
                  </a:lnTo>
                  <a:lnTo>
                    <a:pt x="6341041" y="4838492"/>
                  </a:lnTo>
                  <a:lnTo>
                    <a:pt x="6280473" y="4839275"/>
                  </a:lnTo>
                  <a:lnTo>
                    <a:pt x="6216101" y="4839678"/>
                  </a:lnTo>
                  <a:lnTo>
                    <a:pt x="6147775" y="4839826"/>
                  </a:lnTo>
                  <a:lnTo>
                    <a:pt x="6075341" y="4839847"/>
                  </a:lnTo>
                  <a:lnTo>
                    <a:pt x="1185360" y="4839847"/>
                  </a:lnTo>
                  <a:lnTo>
                    <a:pt x="1112927" y="4839826"/>
                  </a:lnTo>
                  <a:lnTo>
                    <a:pt x="1044600" y="4839678"/>
                  </a:lnTo>
                  <a:lnTo>
                    <a:pt x="980229" y="4839275"/>
                  </a:lnTo>
                  <a:lnTo>
                    <a:pt x="919661" y="4838492"/>
                  </a:lnTo>
                  <a:lnTo>
                    <a:pt x="862743" y="4837201"/>
                  </a:lnTo>
                  <a:lnTo>
                    <a:pt x="809325" y="4835274"/>
                  </a:lnTo>
                  <a:lnTo>
                    <a:pt x="759252" y="4832586"/>
                  </a:lnTo>
                  <a:lnTo>
                    <a:pt x="712375" y="4829008"/>
                  </a:lnTo>
                  <a:lnTo>
                    <a:pt x="668539" y="4824415"/>
                  </a:lnTo>
                  <a:lnTo>
                    <a:pt x="627594" y="4818678"/>
                  </a:lnTo>
                  <a:lnTo>
                    <a:pt x="589387" y="4811671"/>
                  </a:lnTo>
                  <a:lnTo>
                    <a:pt x="520579" y="4793339"/>
                  </a:lnTo>
                  <a:lnTo>
                    <a:pt x="444162" y="4763423"/>
                  </a:lnTo>
                  <a:lnTo>
                    <a:pt x="400277" y="4742184"/>
                  </a:lnTo>
                  <a:lnTo>
                    <a:pt x="358135" y="4718159"/>
                  </a:lnTo>
                  <a:lnTo>
                    <a:pt x="317853" y="4691465"/>
                  </a:lnTo>
                  <a:lnTo>
                    <a:pt x="279545" y="4662216"/>
                  </a:lnTo>
                  <a:lnTo>
                    <a:pt x="243329" y="4630528"/>
                  </a:lnTo>
                  <a:lnTo>
                    <a:pt x="209319" y="4596518"/>
                  </a:lnTo>
                  <a:lnTo>
                    <a:pt x="177631" y="4560301"/>
                  </a:lnTo>
                  <a:lnTo>
                    <a:pt x="148382" y="4521994"/>
                  </a:lnTo>
                  <a:lnTo>
                    <a:pt x="121687" y="4481711"/>
                  </a:lnTo>
                  <a:lnTo>
                    <a:pt x="97663" y="4439570"/>
                  </a:lnTo>
                  <a:lnTo>
                    <a:pt x="76424" y="4395685"/>
                  </a:lnTo>
                  <a:lnTo>
                    <a:pt x="58087" y="4350173"/>
                  </a:lnTo>
                  <a:lnTo>
                    <a:pt x="36580" y="4286080"/>
                  </a:lnTo>
                  <a:lnTo>
                    <a:pt x="21169" y="4212253"/>
                  </a:lnTo>
                  <a:lnTo>
                    <a:pt x="15432" y="4171308"/>
                  </a:lnTo>
                  <a:lnTo>
                    <a:pt x="10838" y="4127472"/>
                  </a:lnTo>
                  <a:lnTo>
                    <a:pt x="7260" y="4080594"/>
                  </a:lnTo>
                  <a:lnTo>
                    <a:pt x="4572" y="4030522"/>
                  </a:lnTo>
                  <a:lnTo>
                    <a:pt x="2646" y="3977104"/>
                  </a:lnTo>
                  <a:lnTo>
                    <a:pt x="1354" y="3920186"/>
                  </a:lnTo>
                  <a:lnTo>
                    <a:pt x="571" y="3859618"/>
                  </a:lnTo>
                  <a:lnTo>
                    <a:pt x="169" y="3795246"/>
                  </a:lnTo>
                  <a:lnTo>
                    <a:pt x="21" y="3726920"/>
                  </a:lnTo>
                  <a:lnTo>
                    <a:pt x="0" y="3654486"/>
                  </a:lnTo>
                  <a:lnTo>
                    <a:pt x="0" y="1185360"/>
                  </a:lnTo>
                  <a:lnTo>
                    <a:pt x="21" y="1112927"/>
                  </a:lnTo>
                  <a:lnTo>
                    <a:pt x="169" y="1044600"/>
                  </a:lnTo>
                  <a:lnTo>
                    <a:pt x="571" y="980229"/>
                  </a:lnTo>
                  <a:lnTo>
                    <a:pt x="1354" y="919661"/>
                  </a:lnTo>
                  <a:lnTo>
                    <a:pt x="2646" y="862743"/>
                  </a:lnTo>
                  <a:lnTo>
                    <a:pt x="4572" y="809325"/>
                  </a:lnTo>
                  <a:lnTo>
                    <a:pt x="7260" y="759252"/>
                  </a:lnTo>
                  <a:lnTo>
                    <a:pt x="10838" y="712375"/>
                  </a:lnTo>
                  <a:lnTo>
                    <a:pt x="15432" y="668539"/>
                  </a:lnTo>
                  <a:lnTo>
                    <a:pt x="21169" y="627594"/>
                  </a:lnTo>
                  <a:lnTo>
                    <a:pt x="28176" y="589387"/>
                  </a:lnTo>
                  <a:lnTo>
                    <a:pt x="46508" y="520579"/>
                  </a:lnTo>
                  <a:lnTo>
                    <a:pt x="76424" y="444162"/>
                  </a:lnTo>
                  <a:lnTo>
                    <a:pt x="97663" y="400277"/>
                  </a:lnTo>
                  <a:lnTo>
                    <a:pt x="121687" y="358135"/>
                  </a:lnTo>
                  <a:lnTo>
                    <a:pt x="148382" y="317853"/>
                  </a:lnTo>
                  <a:lnTo>
                    <a:pt x="177631" y="279545"/>
                  </a:lnTo>
                  <a:lnTo>
                    <a:pt x="209319" y="243329"/>
                  </a:lnTo>
                  <a:lnTo>
                    <a:pt x="243329" y="209319"/>
                  </a:lnTo>
                  <a:lnTo>
                    <a:pt x="279545" y="177631"/>
                  </a:lnTo>
                  <a:lnTo>
                    <a:pt x="317853" y="148382"/>
                  </a:lnTo>
                  <a:lnTo>
                    <a:pt x="358135" y="121687"/>
                  </a:lnTo>
                  <a:lnTo>
                    <a:pt x="400277" y="97663"/>
                  </a:lnTo>
                  <a:lnTo>
                    <a:pt x="444162" y="76424"/>
                  </a:lnTo>
                  <a:lnTo>
                    <a:pt x="489674" y="58087"/>
                  </a:lnTo>
                  <a:lnTo>
                    <a:pt x="553766" y="36580"/>
                  </a:lnTo>
                  <a:lnTo>
                    <a:pt x="627594" y="21169"/>
                  </a:lnTo>
                  <a:lnTo>
                    <a:pt x="668539" y="15432"/>
                  </a:lnTo>
                  <a:lnTo>
                    <a:pt x="712375" y="10838"/>
                  </a:lnTo>
                  <a:lnTo>
                    <a:pt x="759252" y="7260"/>
                  </a:lnTo>
                  <a:lnTo>
                    <a:pt x="809325" y="4572"/>
                  </a:lnTo>
                  <a:lnTo>
                    <a:pt x="862743" y="2646"/>
                  </a:lnTo>
                  <a:lnTo>
                    <a:pt x="919661" y="1354"/>
                  </a:lnTo>
                  <a:lnTo>
                    <a:pt x="980229" y="571"/>
                  </a:lnTo>
                  <a:lnTo>
                    <a:pt x="1044600" y="169"/>
                  </a:lnTo>
                  <a:lnTo>
                    <a:pt x="1112927" y="21"/>
                  </a:lnTo>
                  <a:lnTo>
                    <a:pt x="1185360" y="0"/>
                  </a:lnTo>
                  <a:close/>
                </a:path>
              </a:pathLst>
            </a:custGeom>
            <a:ln w="104708">
              <a:solidFill>
                <a:srgbClr val="0B77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88681" y="6264027"/>
              <a:ext cx="5491966" cy="109215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45684" y="7709406"/>
              <a:ext cx="4320403" cy="239320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3445642" y="7709407"/>
              <a:ext cx="4320540" cy="2393315"/>
            </a:xfrm>
            <a:custGeom>
              <a:avLst/>
              <a:gdLst/>
              <a:ahLst/>
              <a:cxnLst/>
              <a:rect l="l" t="t" r="r" b="b"/>
              <a:pathLst>
                <a:path w="4320540" h="2393315">
                  <a:moveTo>
                    <a:pt x="850903" y="0"/>
                  </a:moveTo>
                  <a:lnTo>
                    <a:pt x="3469590" y="0"/>
                  </a:lnTo>
                  <a:lnTo>
                    <a:pt x="3541553" y="41"/>
                  </a:lnTo>
                  <a:lnTo>
                    <a:pt x="3607822" y="333"/>
                  </a:lnTo>
                  <a:lnTo>
                    <a:pt x="3668698" y="1125"/>
                  </a:lnTo>
                  <a:lnTo>
                    <a:pt x="3724480" y="2668"/>
                  </a:lnTo>
                  <a:lnTo>
                    <a:pt x="3775468" y="5212"/>
                  </a:lnTo>
                  <a:lnTo>
                    <a:pt x="3821962" y="9006"/>
                  </a:lnTo>
                  <a:lnTo>
                    <a:pt x="3864261" y="14302"/>
                  </a:lnTo>
                  <a:lnTo>
                    <a:pt x="3902664" y="21349"/>
                  </a:lnTo>
                  <a:lnTo>
                    <a:pt x="3968983" y="41698"/>
                  </a:lnTo>
                  <a:lnTo>
                    <a:pt x="4015804" y="61384"/>
                  </a:lnTo>
                  <a:lnTo>
                    <a:pt x="4060111" y="85340"/>
                  </a:lnTo>
                  <a:lnTo>
                    <a:pt x="4101652" y="113314"/>
                  </a:lnTo>
                  <a:lnTo>
                    <a:pt x="4140178" y="145056"/>
                  </a:lnTo>
                  <a:lnTo>
                    <a:pt x="4175437" y="180315"/>
                  </a:lnTo>
                  <a:lnTo>
                    <a:pt x="4207178" y="218840"/>
                  </a:lnTo>
                  <a:lnTo>
                    <a:pt x="4235153" y="260382"/>
                  </a:lnTo>
                  <a:lnTo>
                    <a:pt x="4259108" y="304688"/>
                  </a:lnTo>
                  <a:lnTo>
                    <a:pt x="4278795" y="351509"/>
                  </a:lnTo>
                  <a:lnTo>
                    <a:pt x="4299144" y="417828"/>
                  </a:lnTo>
                  <a:lnTo>
                    <a:pt x="4306191" y="456232"/>
                  </a:lnTo>
                  <a:lnTo>
                    <a:pt x="4311486" y="498530"/>
                  </a:lnTo>
                  <a:lnTo>
                    <a:pt x="4315281" y="545024"/>
                  </a:lnTo>
                  <a:lnTo>
                    <a:pt x="4317824" y="596012"/>
                  </a:lnTo>
                  <a:lnTo>
                    <a:pt x="4319367" y="651794"/>
                  </a:lnTo>
                  <a:lnTo>
                    <a:pt x="4320159" y="712670"/>
                  </a:lnTo>
                  <a:lnTo>
                    <a:pt x="4320451" y="778940"/>
                  </a:lnTo>
                  <a:lnTo>
                    <a:pt x="4320493" y="850903"/>
                  </a:lnTo>
                  <a:lnTo>
                    <a:pt x="4320493" y="1542300"/>
                  </a:lnTo>
                  <a:lnTo>
                    <a:pt x="4320451" y="1614263"/>
                  </a:lnTo>
                  <a:lnTo>
                    <a:pt x="4320159" y="1680532"/>
                  </a:lnTo>
                  <a:lnTo>
                    <a:pt x="4319367" y="1741408"/>
                  </a:lnTo>
                  <a:lnTo>
                    <a:pt x="4317824" y="1797190"/>
                  </a:lnTo>
                  <a:lnTo>
                    <a:pt x="4315281" y="1848178"/>
                  </a:lnTo>
                  <a:lnTo>
                    <a:pt x="4311486" y="1894672"/>
                  </a:lnTo>
                  <a:lnTo>
                    <a:pt x="4306191" y="1936971"/>
                  </a:lnTo>
                  <a:lnTo>
                    <a:pt x="4299144" y="1975374"/>
                  </a:lnTo>
                  <a:lnTo>
                    <a:pt x="4278795" y="2041693"/>
                  </a:lnTo>
                  <a:lnTo>
                    <a:pt x="4259108" y="2088514"/>
                  </a:lnTo>
                  <a:lnTo>
                    <a:pt x="4235153" y="2132821"/>
                  </a:lnTo>
                  <a:lnTo>
                    <a:pt x="4207178" y="2174362"/>
                  </a:lnTo>
                  <a:lnTo>
                    <a:pt x="4175437" y="2212888"/>
                  </a:lnTo>
                  <a:lnTo>
                    <a:pt x="4140178" y="2248147"/>
                  </a:lnTo>
                  <a:lnTo>
                    <a:pt x="4101652" y="2279888"/>
                  </a:lnTo>
                  <a:lnTo>
                    <a:pt x="4060111" y="2307863"/>
                  </a:lnTo>
                  <a:lnTo>
                    <a:pt x="4015804" y="2331818"/>
                  </a:lnTo>
                  <a:lnTo>
                    <a:pt x="3968983" y="2351505"/>
                  </a:lnTo>
                  <a:lnTo>
                    <a:pt x="3902664" y="2371854"/>
                  </a:lnTo>
                  <a:lnTo>
                    <a:pt x="3864261" y="2378901"/>
                  </a:lnTo>
                  <a:lnTo>
                    <a:pt x="3821962" y="2384196"/>
                  </a:lnTo>
                  <a:lnTo>
                    <a:pt x="3775468" y="2387991"/>
                  </a:lnTo>
                  <a:lnTo>
                    <a:pt x="3724480" y="2390534"/>
                  </a:lnTo>
                  <a:lnTo>
                    <a:pt x="3668698" y="2392077"/>
                  </a:lnTo>
                  <a:lnTo>
                    <a:pt x="3607822" y="2392869"/>
                  </a:lnTo>
                  <a:lnTo>
                    <a:pt x="3541553" y="2393161"/>
                  </a:lnTo>
                  <a:lnTo>
                    <a:pt x="3469590" y="2393203"/>
                  </a:lnTo>
                  <a:lnTo>
                    <a:pt x="850903" y="2393203"/>
                  </a:lnTo>
                  <a:lnTo>
                    <a:pt x="778940" y="2393161"/>
                  </a:lnTo>
                  <a:lnTo>
                    <a:pt x="712670" y="2392869"/>
                  </a:lnTo>
                  <a:lnTo>
                    <a:pt x="651794" y="2392077"/>
                  </a:lnTo>
                  <a:lnTo>
                    <a:pt x="596012" y="2390534"/>
                  </a:lnTo>
                  <a:lnTo>
                    <a:pt x="545024" y="2387991"/>
                  </a:lnTo>
                  <a:lnTo>
                    <a:pt x="498530" y="2384196"/>
                  </a:lnTo>
                  <a:lnTo>
                    <a:pt x="456232" y="2378901"/>
                  </a:lnTo>
                  <a:lnTo>
                    <a:pt x="417828" y="2371854"/>
                  </a:lnTo>
                  <a:lnTo>
                    <a:pt x="351509" y="2351505"/>
                  </a:lnTo>
                  <a:lnTo>
                    <a:pt x="304688" y="2331818"/>
                  </a:lnTo>
                  <a:lnTo>
                    <a:pt x="260382" y="2307863"/>
                  </a:lnTo>
                  <a:lnTo>
                    <a:pt x="218840" y="2279888"/>
                  </a:lnTo>
                  <a:lnTo>
                    <a:pt x="180315" y="2248147"/>
                  </a:lnTo>
                  <a:lnTo>
                    <a:pt x="145056" y="2212888"/>
                  </a:lnTo>
                  <a:lnTo>
                    <a:pt x="113314" y="2174362"/>
                  </a:lnTo>
                  <a:lnTo>
                    <a:pt x="85340" y="2132821"/>
                  </a:lnTo>
                  <a:lnTo>
                    <a:pt x="61384" y="2088514"/>
                  </a:lnTo>
                  <a:lnTo>
                    <a:pt x="41698" y="2041693"/>
                  </a:lnTo>
                  <a:lnTo>
                    <a:pt x="21349" y="1975374"/>
                  </a:lnTo>
                  <a:lnTo>
                    <a:pt x="14302" y="1936971"/>
                  </a:lnTo>
                  <a:lnTo>
                    <a:pt x="9006" y="1894672"/>
                  </a:lnTo>
                  <a:lnTo>
                    <a:pt x="5212" y="1848178"/>
                  </a:lnTo>
                  <a:lnTo>
                    <a:pt x="2668" y="1797190"/>
                  </a:lnTo>
                  <a:lnTo>
                    <a:pt x="1125" y="1741408"/>
                  </a:lnTo>
                  <a:lnTo>
                    <a:pt x="333" y="1680532"/>
                  </a:lnTo>
                  <a:lnTo>
                    <a:pt x="41" y="1614263"/>
                  </a:lnTo>
                  <a:lnTo>
                    <a:pt x="0" y="1542300"/>
                  </a:lnTo>
                  <a:lnTo>
                    <a:pt x="0" y="850903"/>
                  </a:lnTo>
                  <a:lnTo>
                    <a:pt x="41" y="778940"/>
                  </a:lnTo>
                  <a:lnTo>
                    <a:pt x="333" y="712670"/>
                  </a:lnTo>
                  <a:lnTo>
                    <a:pt x="1125" y="651794"/>
                  </a:lnTo>
                  <a:lnTo>
                    <a:pt x="2668" y="596012"/>
                  </a:lnTo>
                  <a:lnTo>
                    <a:pt x="5212" y="545024"/>
                  </a:lnTo>
                  <a:lnTo>
                    <a:pt x="9006" y="498530"/>
                  </a:lnTo>
                  <a:lnTo>
                    <a:pt x="14302" y="456232"/>
                  </a:lnTo>
                  <a:lnTo>
                    <a:pt x="21349" y="417828"/>
                  </a:lnTo>
                  <a:lnTo>
                    <a:pt x="41698" y="351509"/>
                  </a:lnTo>
                  <a:lnTo>
                    <a:pt x="61384" y="304688"/>
                  </a:lnTo>
                  <a:lnTo>
                    <a:pt x="85340" y="260382"/>
                  </a:lnTo>
                  <a:lnTo>
                    <a:pt x="113314" y="218840"/>
                  </a:lnTo>
                  <a:lnTo>
                    <a:pt x="145056" y="180315"/>
                  </a:lnTo>
                  <a:lnTo>
                    <a:pt x="180315" y="145056"/>
                  </a:lnTo>
                  <a:lnTo>
                    <a:pt x="218840" y="113314"/>
                  </a:lnTo>
                  <a:lnTo>
                    <a:pt x="260382" y="85340"/>
                  </a:lnTo>
                  <a:lnTo>
                    <a:pt x="304688" y="61384"/>
                  </a:lnTo>
                  <a:lnTo>
                    <a:pt x="351509" y="41698"/>
                  </a:lnTo>
                  <a:lnTo>
                    <a:pt x="417828" y="21349"/>
                  </a:lnTo>
                  <a:lnTo>
                    <a:pt x="456232" y="14302"/>
                  </a:lnTo>
                  <a:lnTo>
                    <a:pt x="498530" y="9006"/>
                  </a:lnTo>
                  <a:lnTo>
                    <a:pt x="545024" y="5212"/>
                  </a:lnTo>
                  <a:lnTo>
                    <a:pt x="596012" y="2668"/>
                  </a:lnTo>
                  <a:lnTo>
                    <a:pt x="651794" y="1125"/>
                  </a:lnTo>
                  <a:lnTo>
                    <a:pt x="712670" y="333"/>
                  </a:lnTo>
                  <a:lnTo>
                    <a:pt x="778940" y="41"/>
                  </a:lnTo>
                  <a:lnTo>
                    <a:pt x="850903" y="0"/>
                  </a:lnTo>
                  <a:close/>
                </a:path>
              </a:pathLst>
            </a:custGeom>
            <a:ln w="104708">
              <a:solidFill>
                <a:srgbClr val="0B77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650465" y="8037575"/>
              <a:ext cx="1736866" cy="1736866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259957" y="2085734"/>
            <a:ext cx="2692467" cy="65623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472319" y="2085734"/>
            <a:ext cx="8280104" cy="811268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2023350" y="9891588"/>
            <a:ext cx="168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0" dirty="0">
                <a:solidFill>
                  <a:srgbClr val="FFFFFF"/>
                </a:solidFill>
                <a:latin typeface="Trebuchet MS"/>
                <a:cs typeface="Trebuchet MS"/>
              </a:rPr>
              <a:t>Low</a:t>
            </a:r>
            <a:r>
              <a:rPr sz="3300" b="1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-175" dirty="0">
                <a:solidFill>
                  <a:srgbClr val="FFFFFF"/>
                </a:solidFill>
                <a:latin typeface="Trebuchet MS"/>
                <a:cs typeface="Trebuchet MS"/>
              </a:rPr>
              <a:t>level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445945" y="9468897"/>
            <a:ext cx="15862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Trebuchet MS"/>
                <a:cs typeface="Trebuchet MS"/>
              </a:rPr>
              <a:t>Mid</a:t>
            </a:r>
            <a:r>
              <a:rPr sz="3300" b="1" spc="-5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-200" dirty="0">
                <a:solidFill>
                  <a:srgbClr val="FFFFFF"/>
                </a:solidFill>
                <a:latin typeface="Trebuchet MS"/>
                <a:cs typeface="Trebuchet MS"/>
              </a:rPr>
              <a:t>level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722212" y="9273933"/>
            <a:ext cx="1762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35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3300" b="1" spc="-5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-195" dirty="0">
                <a:solidFill>
                  <a:srgbClr val="FFFFFF"/>
                </a:solidFill>
                <a:latin typeface="Trebuchet MS"/>
                <a:cs typeface="Trebuchet MS"/>
              </a:rPr>
              <a:t>level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052050" y="3503855"/>
            <a:ext cx="0" cy="7078345"/>
          </a:xfrm>
          <a:custGeom>
            <a:avLst/>
            <a:gdLst/>
            <a:ahLst/>
            <a:cxnLst/>
            <a:rect l="l" t="t" r="r" b="b"/>
            <a:pathLst>
              <a:path h="7078345">
                <a:moveTo>
                  <a:pt x="0" y="7077976"/>
                </a:moveTo>
                <a:lnTo>
                  <a:pt x="0" y="0"/>
                </a:lnTo>
              </a:path>
            </a:pathLst>
          </a:custGeom>
          <a:ln w="104708">
            <a:solidFill>
              <a:srgbClr val="5A5F5E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988682" y="3992221"/>
            <a:ext cx="5492115" cy="932180"/>
          </a:xfrm>
          <a:custGeom>
            <a:avLst/>
            <a:gdLst/>
            <a:ahLst/>
            <a:cxnLst/>
            <a:rect l="l" t="t" r="r" b="b"/>
            <a:pathLst>
              <a:path w="5492115" h="932179">
                <a:moveTo>
                  <a:pt x="538432" y="847452"/>
                </a:moveTo>
                <a:lnTo>
                  <a:pt x="179366" y="847452"/>
                </a:lnTo>
                <a:lnTo>
                  <a:pt x="214873" y="884016"/>
                </a:lnTo>
                <a:lnTo>
                  <a:pt x="256816" y="910027"/>
                </a:lnTo>
                <a:lnTo>
                  <a:pt x="305109" y="925570"/>
                </a:lnTo>
                <a:lnTo>
                  <a:pt x="359664" y="930732"/>
                </a:lnTo>
                <a:lnTo>
                  <a:pt x="414917" y="925227"/>
                </a:lnTo>
                <a:lnTo>
                  <a:pt x="463992" y="908654"/>
                </a:lnTo>
                <a:lnTo>
                  <a:pt x="506889" y="880928"/>
                </a:lnTo>
                <a:lnTo>
                  <a:pt x="538432" y="847452"/>
                </a:lnTo>
                <a:close/>
              </a:path>
              <a:path w="5492115" h="932179">
                <a:moveTo>
                  <a:pt x="155576" y="9151"/>
                </a:moveTo>
                <a:lnTo>
                  <a:pt x="22878" y="9151"/>
                </a:lnTo>
                <a:lnTo>
                  <a:pt x="13897" y="10924"/>
                </a:lnTo>
                <a:lnTo>
                  <a:pt x="6633" y="15786"/>
                </a:lnTo>
                <a:lnTo>
                  <a:pt x="1772" y="23050"/>
                </a:lnTo>
                <a:lnTo>
                  <a:pt x="0" y="32031"/>
                </a:lnTo>
                <a:lnTo>
                  <a:pt x="0" y="895957"/>
                </a:lnTo>
                <a:lnTo>
                  <a:pt x="1772" y="904936"/>
                </a:lnTo>
                <a:lnTo>
                  <a:pt x="6633" y="912201"/>
                </a:lnTo>
                <a:lnTo>
                  <a:pt x="13897" y="917062"/>
                </a:lnTo>
                <a:lnTo>
                  <a:pt x="22878" y="918835"/>
                </a:lnTo>
                <a:lnTo>
                  <a:pt x="130865" y="918835"/>
                </a:lnTo>
                <a:lnTo>
                  <a:pt x="139105" y="913344"/>
                </a:lnTo>
                <a:lnTo>
                  <a:pt x="142830" y="904936"/>
                </a:lnTo>
                <a:lnTo>
                  <a:pt x="166560" y="847452"/>
                </a:lnTo>
                <a:lnTo>
                  <a:pt x="538432" y="847452"/>
                </a:lnTo>
                <a:lnTo>
                  <a:pt x="543606" y="841961"/>
                </a:lnTo>
                <a:lnTo>
                  <a:pt x="567871" y="803406"/>
                </a:lnTo>
                <a:lnTo>
                  <a:pt x="575257" y="786135"/>
                </a:lnTo>
                <a:lnTo>
                  <a:pt x="309320" y="786135"/>
                </a:lnTo>
                <a:lnTo>
                  <a:pt x="277921" y="783232"/>
                </a:lnTo>
                <a:lnTo>
                  <a:pt x="228502" y="760267"/>
                </a:lnTo>
                <a:lnTo>
                  <a:pt x="196744" y="713951"/>
                </a:lnTo>
                <a:lnTo>
                  <a:pt x="181269" y="638449"/>
                </a:lnTo>
                <a:lnTo>
                  <a:pt x="179437" y="591202"/>
                </a:lnTo>
                <a:lnTo>
                  <a:pt x="179366" y="570154"/>
                </a:lnTo>
                <a:lnTo>
                  <a:pt x="181397" y="526354"/>
                </a:lnTo>
                <a:lnTo>
                  <a:pt x="197128" y="459346"/>
                </a:lnTo>
                <a:lnTo>
                  <a:pt x="227817" y="418135"/>
                </a:lnTo>
                <a:lnTo>
                  <a:pt x="275863" y="397915"/>
                </a:lnTo>
                <a:lnTo>
                  <a:pt x="306577" y="395355"/>
                </a:lnTo>
                <a:lnTo>
                  <a:pt x="574702" y="395355"/>
                </a:lnTo>
                <a:lnTo>
                  <a:pt x="569159" y="382074"/>
                </a:lnTo>
                <a:lnTo>
                  <a:pt x="549346" y="349596"/>
                </a:lnTo>
                <a:lnTo>
                  <a:pt x="171136" y="349596"/>
                </a:lnTo>
                <a:lnTo>
                  <a:pt x="174210" y="308070"/>
                </a:lnTo>
                <a:lnTo>
                  <a:pt x="176511" y="272722"/>
                </a:lnTo>
                <a:lnTo>
                  <a:pt x="177955" y="243551"/>
                </a:lnTo>
                <a:lnTo>
                  <a:pt x="178455" y="220557"/>
                </a:lnTo>
                <a:lnTo>
                  <a:pt x="178455" y="32031"/>
                </a:lnTo>
                <a:lnTo>
                  <a:pt x="176682" y="23050"/>
                </a:lnTo>
                <a:lnTo>
                  <a:pt x="171821" y="15786"/>
                </a:lnTo>
                <a:lnTo>
                  <a:pt x="164558" y="10924"/>
                </a:lnTo>
                <a:lnTo>
                  <a:pt x="155576" y="9151"/>
                </a:lnTo>
                <a:close/>
              </a:path>
              <a:path w="5492115" h="932179">
                <a:moveTo>
                  <a:pt x="574702" y="395355"/>
                </a:moveTo>
                <a:lnTo>
                  <a:pt x="306577" y="395355"/>
                </a:lnTo>
                <a:lnTo>
                  <a:pt x="333334" y="398430"/>
                </a:lnTo>
                <a:lnTo>
                  <a:pt x="357258" y="407596"/>
                </a:lnTo>
                <a:lnTo>
                  <a:pt x="396270" y="443859"/>
                </a:lnTo>
                <a:lnTo>
                  <a:pt x="420975" y="504147"/>
                </a:lnTo>
                <a:lnTo>
                  <a:pt x="427152" y="543342"/>
                </a:lnTo>
                <a:lnTo>
                  <a:pt x="429212" y="588457"/>
                </a:lnTo>
                <a:lnTo>
                  <a:pt x="427296" y="634130"/>
                </a:lnTo>
                <a:lnTo>
                  <a:pt x="421434" y="673798"/>
                </a:lnTo>
                <a:lnTo>
                  <a:pt x="397181" y="735800"/>
                </a:lnTo>
                <a:lnTo>
                  <a:pt x="358744" y="773666"/>
                </a:lnTo>
                <a:lnTo>
                  <a:pt x="309320" y="786135"/>
                </a:lnTo>
                <a:lnTo>
                  <a:pt x="575257" y="786135"/>
                </a:lnTo>
                <a:lnTo>
                  <a:pt x="586819" y="759097"/>
                </a:lnTo>
                <a:lnTo>
                  <a:pt x="600408" y="708990"/>
                </a:lnTo>
                <a:lnTo>
                  <a:pt x="608593" y="653039"/>
                </a:lnTo>
                <a:lnTo>
                  <a:pt x="611332" y="591202"/>
                </a:lnTo>
                <a:lnTo>
                  <a:pt x="608696" y="530794"/>
                </a:lnTo>
                <a:lnTo>
                  <a:pt x="600788" y="475832"/>
                </a:lnTo>
                <a:lnTo>
                  <a:pt x="587609" y="426273"/>
                </a:lnTo>
                <a:lnTo>
                  <a:pt x="574702" y="395355"/>
                </a:lnTo>
                <a:close/>
              </a:path>
              <a:path w="5492115" h="932179">
                <a:moveTo>
                  <a:pt x="364240" y="252588"/>
                </a:moveTo>
                <a:lnTo>
                  <a:pt x="317327" y="256527"/>
                </a:lnTo>
                <a:lnTo>
                  <a:pt x="275380" y="268285"/>
                </a:lnTo>
                <a:lnTo>
                  <a:pt x="238311" y="287774"/>
                </a:lnTo>
                <a:lnTo>
                  <a:pt x="206032" y="314908"/>
                </a:lnTo>
                <a:lnTo>
                  <a:pt x="178455" y="349596"/>
                </a:lnTo>
                <a:lnTo>
                  <a:pt x="549346" y="349596"/>
                </a:lnTo>
                <a:lnTo>
                  <a:pt x="509404" y="303552"/>
                </a:lnTo>
                <a:lnTo>
                  <a:pt x="467192" y="275238"/>
                </a:lnTo>
                <a:lnTo>
                  <a:pt x="418803" y="258250"/>
                </a:lnTo>
                <a:lnTo>
                  <a:pt x="364240" y="252588"/>
                </a:lnTo>
                <a:close/>
              </a:path>
              <a:path w="5492115" h="932179">
                <a:moveTo>
                  <a:pt x="905103" y="264486"/>
                </a:moveTo>
                <a:lnTo>
                  <a:pt x="772405" y="264486"/>
                </a:lnTo>
                <a:lnTo>
                  <a:pt x="763424" y="266259"/>
                </a:lnTo>
                <a:lnTo>
                  <a:pt x="756160" y="271121"/>
                </a:lnTo>
                <a:lnTo>
                  <a:pt x="751299" y="278385"/>
                </a:lnTo>
                <a:lnTo>
                  <a:pt x="749526" y="287365"/>
                </a:lnTo>
                <a:lnTo>
                  <a:pt x="749526" y="895957"/>
                </a:lnTo>
                <a:lnTo>
                  <a:pt x="751299" y="904936"/>
                </a:lnTo>
                <a:lnTo>
                  <a:pt x="756160" y="912201"/>
                </a:lnTo>
                <a:lnTo>
                  <a:pt x="763424" y="917062"/>
                </a:lnTo>
                <a:lnTo>
                  <a:pt x="772405" y="918835"/>
                </a:lnTo>
                <a:lnTo>
                  <a:pt x="905103" y="918835"/>
                </a:lnTo>
                <a:lnTo>
                  <a:pt x="914085" y="917062"/>
                </a:lnTo>
                <a:lnTo>
                  <a:pt x="921348" y="912201"/>
                </a:lnTo>
                <a:lnTo>
                  <a:pt x="926209" y="904936"/>
                </a:lnTo>
                <a:lnTo>
                  <a:pt x="927982" y="895957"/>
                </a:lnTo>
                <a:lnTo>
                  <a:pt x="927982" y="287365"/>
                </a:lnTo>
                <a:lnTo>
                  <a:pt x="926209" y="278385"/>
                </a:lnTo>
                <a:lnTo>
                  <a:pt x="921348" y="271121"/>
                </a:lnTo>
                <a:lnTo>
                  <a:pt x="914085" y="266259"/>
                </a:lnTo>
                <a:lnTo>
                  <a:pt x="905103" y="264486"/>
                </a:lnTo>
                <a:close/>
              </a:path>
              <a:path w="5492115" h="932179">
                <a:moveTo>
                  <a:pt x="1306871" y="125379"/>
                </a:moveTo>
                <a:lnTo>
                  <a:pt x="1203450" y="125379"/>
                </a:lnTo>
                <a:lnTo>
                  <a:pt x="1197042" y="129955"/>
                </a:lnTo>
                <a:lnTo>
                  <a:pt x="1195220" y="135446"/>
                </a:lnTo>
                <a:lnTo>
                  <a:pt x="1147629" y="263569"/>
                </a:lnTo>
                <a:lnTo>
                  <a:pt x="1051528" y="322142"/>
                </a:lnTo>
                <a:lnTo>
                  <a:pt x="1050617" y="323057"/>
                </a:lnTo>
                <a:lnTo>
                  <a:pt x="1049706" y="324887"/>
                </a:lnTo>
                <a:lnTo>
                  <a:pt x="1049706" y="393525"/>
                </a:lnTo>
                <a:lnTo>
                  <a:pt x="1057025" y="399931"/>
                </a:lnTo>
                <a:lnTo>
                  <a:pt x="1135724" y="399931"/>
                </a:lnTo>
                <a:lnTo>
                  <a:pt x="1135724" y="714752"/>
                </a:lnTo>
                <a:lnTo>
                  <a:pt x="1138670" y="765544"/>
                </a:lnTo>
                <a:lnTo>
                  <a:pt x="1147623" y="809472"/>
                </a:lnTo>
                <a:lnTo>
                  <a:pt x="1162754" y="846537"/>
                </a:lnTo>
                <a:lnTo>
                  <a:pt x="1212020" y="900232"/>
                </a:lnTo>
                <a:lnTo>
                  <a:pt x="1247268" y="917119"/>
                </a:lnTo>
                <a:lnTo>
                  <a:pt x="1289894" y="927315"/>
                </a:lnTo>
                <a:lnTo>
                  <a:pt x="1339812" y="930732"/>
                </a:lnTo>
                <a:lnTo>
                  <a:pt x="1383414" y="929174"/>
                </a:lnTo>
                <a:lnTo>
                  <a:pt x="1423667" y="924441"/>
                </a:lnTo>
                <a:lnTo>
                  <a:pt x="1460659" y="916447"/>
                </a:lnTo>
                <a:lnTo>
                  <a:pt x="1499964" y="903278"/>
                </a:lnTo>
                <a:lnTo>
                  <a:pt x="1503629" y="897787"/>
                </a:lnTo>
                <a:lnTo>
                  <a:pt x="1503629" y="788880"/>
                </a:lnTo>
                <a:lnTo>
                  <a:pt x="1391067" y="788880"/>
                </a:lnTo>
                <a:lnTo>
                  <a:pt x="1374105" y="787665"/>
                </a:lnTo>
                <a:lnTo>
                  <a:pt x="1335236" y="768747"/>
                </a:lnTo>
                <a:lnTo>
                  <a:pt x="1315548" y="730781"/>
                </a:lnTo>
                <a:lnTo>
                  <a:pt x="1314190" y="712921"/>
                </a:lnTo>
                <a:lnTo>
                  <a:pt x="1314190" y="398100"/>
                </a:lnTo>
                <a:lnTo>
                  <a:pt x="1490813" y="398100"/>
                </a:lnTo>
                <a:lnTo>
                  <a:pt x="1497221" y="390779"/>
                </a:lnTo>
                <a:lnTo>
                  <a:pt x="1497221" y="268146"/>
                </a:lnTo>
                <a:lnTo>
                  <a:pt x="1494478" y="264486"/>
                </a:lnTo>
                <a:lnTo>
                  <a:pt x="1314190" y="264486"/>
                </a:lnTo>
                <a:lnTo>
                  <a:pt x="1314190" y="131785"/>
                </a:lnTo>
                <a:lnTo>
                  <a:pt x="1306871" y="125379"/>
                </a:lnTo>
                <a:close/>
              </a:path>
              <a:path w="5492115" h="932179">
                <a:moveTo>
                  <a:pt x="1491662" y="773952"/>
                </a:moveTo>
                <a:lnTo>
                  <a:pt x="1484415" y="774238"/>
                </a:lnTo>
                <a:lnTo>
                  <a:pt x="1458502" y="780772"/>
                </a:lnTo>
                <a:lnTo>
                  <a:pt x="1434305" y="785334"/>
                </a:lnTo>
                <a:lnTo>
                  <a:pt x="1411827" y="788008"/>
                </a:lnTo>
                <a:lnTo>
                  <a:pt x="1391067" y="788880"/>
                </a:lnTo>
                <a:lnTo>
                  <a:pt x="1503629" y="788880"/>
                </a:lnTo>
                <a:lnTo>
                  <a:pt x="1502042" y="781959"/>
                </a:lnTo>
                <a:lnTo>
                  <a:pt x="1497796" y="776754"/>
                </a:lnTo>
                <a:lnTo>
                  <a:pt x="1491662" y="773952"/>
                </a:lnTo>
                <a:close/>
              </a:path>
              <a:path w="5492115" h="932179">
                <a:moveTo>
                  <a:pt x="2069438" y="366985"/>
                </a:moveTo>
                <a:lnTo>
                  <a:pt x="2017038" y="366985"/>
                </a:lnTo>
                <a:lnTo>
                  <a:pt x="2027366" y="406295"/>
                </a:lnTo>
                <a:lnTo>
                  <a:pt x="2044586" y="469813"/>
                </a:lnTo>
                <a:lnTo>
                  <a:pt x="2181776" y="892296"/>
                </a:lnTo>
                <a:lnTo>
                  <a:pt x="2218382" y="918835"/>
                </a:lnTo>
                <a:lnTo>
                  <a:pt x="2218382" y="919751"/>
                </a:lnTo>
                <a:lnTo>
                  <a:pt x="2222958" y="919751"/>
                </a:lnTo>
                <a:lnTo>
                  <a:pt x="2235509" y="917634"/>
                </a:lnTo>
                <a:lnTo>
                  <a:pt x="2246519" y="911743"/>
                </a:lnTo>
                <a:lnTo>
                  <a:pt x="2255127" y="902763"/>
                </a:lnTo>
                <a:lnTo>
                  <a:pt x="2260475" y="891381"/>
                </a:lnTo>
                <a:lnTo>
                  <a:pt x="2270885" y="852943"/>
                </a:lnTo>
                <a:lnTo>
                  <a:pt x="2218382" y="852943"/>
                </a:lnTo>
                <a:lnTo>
                  <a:pt x="2211661" y="824615"/>
                </a:lnTo>
                <a:lnTo>
                  <a:pt x="2200993" y="784877"/>
                </a:lnTo>
                <a:lnTo>
                  <a:pt x="2186206" y="733641"/>
                </a:lnTo>
                <a:lnTo>
                  <a:pt x="2167127" y="670823"/>
                </a:lnTo>
                <a:lnTo>
                  <a:pt x="2069438" y="366985"/>
                </a:lnTo>
                <a:close/>
              </a:path>
              <a:path w="5492115" h="932179">
                <a:moveTo>
                  <a:pt x="1634494" y="283704"/>
                </a:moveTo>
                <a:lnTo>
                  <a:pt x="1631751" y="283704"/>
                </a:lnTo>
                <a:lnTo>
                  <a:pt x="1618584" y="286707"/>
                </a:lnTo>
                <a:lnTo>
                  <a:pt x="1608761" y="294686"/>
                </a:lnTo>
                <a:lnTo>
                  <a:pt x="1603569" y="306097"/>
                </a:lnTo>
                <a:lnTo>
                  <a:pt x="1604296" y="319396"/>
                </a:lnTo>
                <a:lnTo>
                  <a:pt x="1768113" y="890466"/>
                </a:lnTo>
                <a:lnTo>
                  <a:pt x="1805641" y="918835"/>
                </a:lnTo>
                <a:lnTo>
                  <a:pt x="1817536" y="916876"/>
                </a:lnTo>
                <a:lnTo>
                  <a:pt x="1828059" y="911400"/>
                </a:lnTo>
                <a:lnTo>
                  <a:pt x="1836524" y="903006"/>
                </a:lnTo>
                <a:lnTo>
                  <a:pt x="1842247" y="892296"/>
                </a:lnTo>
                <a:lnTo>
                  <a:pt x="1855089" y="853858"/>
                </a:lnTo>
                <a:lnTo>
                  <a:pt x="1804719" y="853858"/>
                </a:lnTo>
                <a:lnTo>
                  <a:pt x="1797685" y="817123"/>
                </a:lnTo>
                <a:lnTo>
                  <a:pt x="1787562" y="771378"/>
                </a:lnTo>
                <a:lnTo>
                  <a:pt x="1774350" y="716539"/>
                </a:lnTo>
                <a:lnTo>
                  <a:pt x="1758051" y="652520"/>
                </a:lnTo>
                <a:lnTo>
                  <a:pt x="1661949" y="304753"/>
                </a:lnTo>
                <a:lnTo>
                  <a:pt x="1643677" y="285191"/>
                </a:lnTo>
                <a:lnTo>
                  <a:pt x="1634494" y="283704"/>
                </a:lnTo>
                <a:close/>
              </a:path>
              <a:path w="5492115" h="932179">
                <a:moveTo>
                  <a:pt x="2016127" y="283704"/>
                </a:moveTo>
                <a:lnTo>
                  <a:pt x="1981353" y="308413"/>
                </a:lnTo>
                <a:lnTo>
                  <a:pt x="1858718" y="671738"/>
                </a:lnTo>
                <a:lnTo>
                  <a:pt x="1838012" y="739805"/>
                </a:lnTo>
                <a:lnTo>
                  <a:pt x="1824356" y="791040"/>
                </a:lnTo>
                <a:lnTo>
                  <a:pt x="1808384" y="853858"/>
                </a:lnTo>
                <a:lnTo>
                  <a:pt x="1855089" y="853858"/>
                </a:lnTo>
                <a:lnTo>
                  <a:pt x="1974945" y="495109"/>
                </a:lnTo>
                <a:lnTo>
                  <a:pt x="2001488" y="409999"/>
                </a:lnTo>
                <a:lnTo>
                  <a:pt x="2013383" y="366985"/>
                </a:lnTo>
                <a:lnTo>
                  <a:pt x="2069438" y="366985"/>
                </a:lnTo>
                <a:lnTo>
                  <a:pt x="2050900" y="309328"/>
                </a:lnTo>
                <a:lnTo>
                  <a:pt x="2045725" y="298761"/>
                </a:lnTo>
                <a:lnTo>
                  <a:pt x="2037632" y="290682"/>
                </a:lnTo>
                <a:lnTo>
                  <a:pt x="2027481" y="285520"/>
                </a:lnTo>
                <a:lnTo>
                  <a:pt x="2016127" y="283704"/>
                </a:lnTo>
                <a:close/>
              </a:path>
              <a:path w="5492115" h="932179">
                <a:moveTo>
                  <a:pt x="2387686" y="284619"/>
                </a:moveTo>
                <a:lnTo>
                  <a:pt x="2268716" y="649774"/>
                </a:lnTo>
                <a:lnTo>
                  <a:pt x="2249838" y="724247"/>
                </a:lnTo>
                <a:lnTo>
                  <a:pt x="2235768" y="782932"/>
                </a:lnTo>
                <a:lnTo>
                  <a:pt x="2226502" y="825831"/>
                </a:lnTo>
                <a:lnTo>
                  <a:pt x="2222037" y="852943"/>
                </a:lnTo>
                <a:lnTo>
                  <a:pt x="2270885" y="852943"/>
                </a:lnTo>
                <a:lnTo>
                  <a:pt x="2415141" y="320311"/>
                </a:lnTo>
                <a:lnTo>
                  <a:pt x="2415355" y="307012"/>
                </a:lnTo>
                <a:lnTo>
                  <a:pt x="2409993" y="295601"/>
                </a:lnTo>
                <a:lnTo>
                  <a:pt x="2400341" y="287622"/>
                </a:lnTo>
                <a:lnTo>
                  <a:pt x="2387686" y="284619"/>
                </a:lnTo>
                <a:close/>
              </a:path>
              <a:path w="5492115" h="932179">
                <a:moveTo>
                  <a:pt x="2915058" y="324887"/>
                </a:moveTo>
                <a:lnTo>
                  <a:pt x="2759245" y="324887"/>
                </a:lnTo>
                <a:lnTo>
                  <a:pt x="2797526" y="327661"/>
                </a:lnTo>
                <a:lnTo>
                  <a:pt x="2830060" y="336098"/>
                </a:lnTo>
                <a:lnTo>
                  <a:pt x="2878226" y="370646"/>
                </a:lnTo>
                <a:lnTo>
                  <a:pt x="2905792" y="427501"/>
                </a:lnTo>
                <a:lnTo>
                  <a:pt x="2914832" y="507007"/>
                </a:lnTo>
                <a:lnTo>
                  <a:pt x="2914832" y="549104"/>
                </a:lnTo>
                <a:lnTo>
                  <a:pt x="2794030" y="552766"/>
                </a:lnTo>
                <a:lnTo>
                  <a:pt x="2737127" y="555848"/>
                </a:lnTo>
                <a:lnTo>
                  <a:pt x="2686066" y="562928"/>
                </a:lnTo>
                <a:lnTo>
                  <a:pt x="2640761" y="574049"/>
                </a:lnTo>
                <a:lnTo>
                  <a:pt x="2601122" y="589256"/>
                </a:lnTo>
                <a:lnTo>
                  <a:pt x="2567063" y="608591"/>
                </a:lnTo>
                <a:lnTo>
                  <a:pt x="2532828" y="639936"/>
                </a:lnTo>
                <a:lnTo>
                  <a:pt x="2508718" y="678831"/>
                </a:lnTo>
                <a:lnTo>
                  <a:pt x="2495246" y="722874"/>
                </a:lnTo>
                <a:lnTo>
                  <a:pt x="2492929" y="769662"/>
                </a:lnTo>
                <a:lnTo>
                  <a:pt x="2498107" y="803624"/>
                </a:lnTo>
                <a:lnTo>
                  <a:pt x="2523562" y="860908"/>
                </a:lnTo>
                <a:lnTo>
                  <a:pt x="2572838" y="905008"/>
                </a:lnTo>
                <a:lnTo>
                  <a:pt x="2645594" y="928716"/>
                </a:lnTo>
                <a:lnTo>
                  <a:pt x="2689698" y="931648"/>
                </a:lnTo>
                <a:lnTo>
                  <a:pt x="2723357" y="930089"/>
                </a:lnTo>
                <a:lnTo>
                  <a:pt x="2783129" y="917363"/>
                </a:lnTo>
                <a:lnTo>
                  <a:pt x="2834805" y="890894"/>
                </a:lnTo>
                <a:lnTo>
                  <a:pt x="2851773" y="877652"/>
                </a:lnTo>
                <a:lnTo>
                  <a:pt x="2694273" y="877652"/>
                </a:lnTo>
                <a:lnTo>
                  <a:pt x="2663058" y="875579"/>
                </a:lnTo>
                <a:lnTo>
                  <a:pt x="2611260" y="858734"/>
                </a:lnTo>
                <a:lnTo>
                  <a:pt x="2574712" y="825616"/>
                </a:lnTo>
                <a:lnTo>
                  <a:pt x="2556493" y="779314"/>
                </a:lnTo>
                <a:lnTo>
                  <a:pt x="2554246" y="751359"/>
                </a:lnTo>
                <a:lnTo>
                  <a:pt x="2557707" y="716697"/>
                </a:lnTo>
                <a:lnTo>
                  <a:pt x="2585906" y="661786"/>
                </a:lnTo>
                <a:lnTo>
                  <a:pt x="2644479" y="625565"/>
                </a:lnTo>
                <a:lnTo>
                  <a:pt x="2687407" y="613281"/>
                </a:lnTo>
                <a:lnTo>
                  <a:pt x="2739944" y="604601"/>
                </a:lnTo>
                <a:lnTo>
                  <a:pt x="2802260" y="599439"/>
                </a:lnTo>
                <a:lnTo>
                  <a:pt x="2913000" y="594863"/>
                </a:lnTo>
                <a:lnTo>
                  <a:pt x="2970653" y="594863"/>
                </a:lnTo>
                <a:lnTo>
                  <a:pt x="2970653" y="496939"/>
                </a:lnTo>
                <a:lnTo>
                  <a:pt x="2967393" y="443202"/>
                </a:lnTo>
                <a:lnTo>
                  <a:pt x="2957614" y="397186"/>
                </a:lnTo>
                <a:lnTo>
                  <a:pt x="2941312" y="358720"/>
                </a:lnTo>
                <a:lnTo>
                  <a:pt x="2918487" y="327632"/>
                </a:lnTo>
                <a:lnTo>
                  <a:pt x="2915058" y="324887"/>
                </a:lnTo>
                <a:close/>
              </a:path>
              <a:path w="5492115" h="932179">
                <a:moveTo>
                  <a:pt x="2970653" y="819081"/>
                </a:moveTo>
                <a:lnTo>
                  <a:pt x="2913000" y="819081"/>
                </a:lnTo>
                <a:lnTo>
                  <a:pt x="2924895" y="899617"/>
                </a:lnTo>
                <a:lnTo>
                  <a:pt x="2927698" y="907253"/>
                </a:lnTo>
                <a:lnTo>
                  <a:pt x="2932902" y="913344"/>
                </a:lnTo>
                <a:lnTo>
                  <a:pt x="2939823" y="917377"/>
                </a:lnTo>
                <a:lnTo>
                  <a:pt x="2947774" y="918835"/>
                </a:lnTo>
                <a:lnTo>
                  <a:pt x="2956755" y="917077"/>
                </a:lnTo>
                <a:lnTo>
                  <a:pt x="2964019" y="912315"/>
                </a:lnTo>
                <a:lnTo>
                  <a:pt x="2968880" y="905323"/>
                </a:lnTo>
                <a:lnTo>
                  <a:pt x="2970653" y="896872"/>
                </a:lnTo>
                <a:lnTo>
                  <a:pt x="2970653" y="819081"/>
                </a:lnTo>
                <a:close/>
              </a:path>
              <a:path w="5492115" h="932179">
                <a:moveTo>
                  <a:pt x="2970653" y="594863"/>
                </a:moveTo>
                <a:lnTo>
                  <a:pt x="2913000" y="594863"/>
                </a:lnTo>
                <a:lnTo>
                  <a:pt x="2913000" y="657096"/>
                </a:lnTo>
                <a:lnTo>
                  <a:pt x="2909381" y="706343"/>
                </a:lnTo>
                <a:lnTo>
                  <a:pt x="2898469" y="749757"/>
                </a:lnTo>
                <a:lnTo>
                  <a:pt x="2880178" y="787336"/>
                </a:lnTo>
                <a:lnTo>
                  <a:pt x="2854426" y="819081"/>
                </a:lnTo>
                <a:lnTo>
                  <a:pt x="2822710" y="844835"/>
                </a:lnTo>
                <a:lnTo>
                  <a:pt x="2785332" y="863124"/>
                </a:lnTo>
                <a:lnTo>
                  <a:pt x="2742464" y="874035"/>
                </a:lnTo>
                <a:lnTo>
                  <a:pt x="2694273" y="877652"/>
                </a:lnTo>
                <a:lnTo>
                  <a:pt x="2851773" y="877652"/>
                </a:lnTo>
                <a:lnTo>
                  <a:pt x="2859689" y="871475"/>
                </a:lnTo>
                <a:lnTo>
                  <a:pt x="2884229" y="847595"/>
                </a:lnTo>
                <a:lnTo>
                  <a:pt x="2908424" y="819081"/>
                </a:lnTo>
                <a:lnTo>
                  <a:pt x="2970653" y="819081"/>
                </a:lnTo>
                <a:lnTo>
                  <a:pt x="2970653" y="594863"/>
                </a:lnTo>
                <a:close/>
              </a:path>
              <a:path w="5492115" h="932179">
                <a:moveTo>
                  <a:pt x="2761999" y="273637"/>
                </a:moveTo>
                <a:lnTo>
                  <a:pt x="2716682" y="276040"/>
                </a:lnTo>
                <a:lnTo>
                  <a:pt x="2671281" y="283246"/>
                </a:lnTo>
                <a:lnTo>
                  <a:pt x="2625709" y="295258"/>
                </a:lnTo>
                <a:lnTo>
                  <a:pt x="2579879" y="312074"/>
                </a:lnTo>
                <a:lnTo>
                  <a:pt x="2563274" y="337299"/>
                </a:lnTo>
                <a:lnTo>
                  <a:pt x="2565230" y="347766"/>
                </a:lnTo>
                <a:lnTo>
                  <a:pt x="2571196" y="356603"/>
                </a:lnTo>
                <a:lnTo>
                  <a:pt x="2579992" y="362180"/>
                </a:lnTo>
                <a:lnTo>
                  <a:pt x="2590330" y="363982"/>
                </a:lnTo>
                <a:lnTo>
                  <a:pt x="2600926" y="361494"/>
                </a:lnTo>
                <a:lnTo>
                  <a:pt x="2641622" y="345350"/>
                </a:lnTo>
                <a:lnTo>
                  <a:pt x="2681460" y="333924"/>
                </a:lnTo>
                <a:lnTo>
                  <a:pt x="2720611" y="327132"/>
                </a:lnTo>
                <a:lnTo>
                  <a:pt x="2759245" y="324887"/>
                </a:lnTo>
                <a:lnTo>
                  <a:pt x="2915058" y="324887"/>
                </a:lnTo>
                <a:lnTo>
                  <a:pt x="2889145" y="304138"/>
                </a:lnTo>
                <a:lnTo>
                  <a:pt x="2853283" y="287250"/>
                </a:lnTo>
                <a:lnTo>
                  <a:pt x="2810901" y="277055"/>
                </a:lnTo>
                <a:lnTo>
                  <a:pt x="2761999" y="273637"/>
                </a:lnTo>
                <a:close/>
              </a:path>
              <a:path w="5492115" h="932179">
                <a:moveTo>
                  <a:pt x="3195787" y="282789"/>
                </a:moveTo>
                <a:lnTo>
                  <a:pt x="3185608" y="284862"/>
                </a:lnTo>
                <a:lnTo>
                  <a:pt x="3177487" y="290453"/>
                </a:lnTo>
                <a:lnTo>
                  <a:pt x="3172110" y="298618"/>
                </a:lnTo>
                <a:lnTo>
                  <a:pt x="3170165" y="308413"/>
                </a:lnTo>
                <a:lnTo>
                  <a:pt x="3170165" y="889550"/>
                </a:lnTo>
                <a:lnTo>
                  <a:pt x="3172553" y="901076"/>
                </a:lnTo>
                <a:lnTo>
                  <a:pt x="3178973" y="910370"/>
                </a:lnTo>
                <a:lnTo>
                  <a:pt x="3188311" y="916576"/>
                </a:lnTo>
                <a:lnTo>
                  <a:pt x="3199452" y="918835"/>
                </a:lnTo>
                <a:lnTo>
                  <a:pt x="3210977" y="916447"/>
                </a:lnTo>
                <a:lnTo>
                  <a:pt x="3220272" y="910027"/>
                </a:lnTo>
                <a:lnTo>
                  <a:pt x="3226479" y="900690"/>
                </a:lnTo>
                <a:lnTo>
                  <a:pt x="3228739" y="889550"/>
                </a:lnTo>
                <a:lnTo>
                  <a:pt x="3228739" y="567408"/>
                </a:lnTo>
                <a:lnTo>
                  <a:pt x="3231998" y="517331"/>
                </a:lnTo>
                <a:lnTo>
                  <a:pt x="3241776" y="471543"/>
                </a:lnTo>
                <a:lnTo>
                  <a:pt x="3258075" y="430218"/>
                </a:lnTo>
                <a:lnTo>
                  <a:pt x="3278618" y="397185"/>
                </a:lnTo>
                <a:lnTo>
                  <a:pt x="3225074" y="397185"/>
                </a:lnTo>
                <a:lnTo>
                  <a:pt x="3220498" y="306583"/>
                </a:lnTo>
                <a:lnTo>
                  <a:pt x="3218568" y="297074"/>
                </a:lnTo>
                <a:lnTo>
                  <a:pt x="3213290" y="289538"/>
                </a:lnTo>
                <a:lnTo>
                  <a:pt x="3205439" y="284576"/>
                </a:lnTo>
                <a:lnTo>
                  <a:pt x="3195787" y="282789"/>
                </a:lnTo>
                <a:close/>
              </a:path>
              <a:path w="5492115" h="932179">
                <a:moveTo>
                  <a:pt x="3421832" y="270892"/>
                </a:moveTo>
                <a:lnTo>
                  <a:pt x="3363150" y="278099"/>
                </a:lnTo>
                <a:lnTo>
                  <a:pt x="3312014" y="298346"/>
                </a:lnTo>
                <a:lnTo>
                  <a:pt x="3269344" y="337470"/>
                </a:lnTo>
                <a:lnTo>
                  <a:pt x="3228739" y="397185"/>
                </a:lnTo>
                <a:lnTo>
                  <a:pt x="3278618" y="397185"/>
                </a:lnTo>
                <a:lnTo>
                  <a:pt x="3280894" y="393525"/>
                </a:lnTo>
                <a:lnTo>
                  <a:pt x="3308853" y="363496"/>
                </a:lnTo>
                <a:lnTo>
                  <a:pt x="3340499" y="342046"/>
                </a:lnTo>
                <a:lnTo>
                  <a:pt x="3375746" y="329177"/>
                </a:lnTo>
                <a:lnTo>
                  <a:pt x="3414513" y="324887"/>
                </a:lnTo>
                <a:lnTo>
                  <a:pt x="3490293" y="324887"/>
                </a:lnTo>
                <a:lnTo>
                  <a:pt x="3490820" y="324658"/>
                </a:lnTo>
                <a:lnTo>
                  <a:pt x="3498271" y="317365"/>
                </a:lnTo>
                <a:lnTo>
                  <a:pt x="3502375" y="307498"/>
                </a:lnTo>
                <a:lnTo>
                  <a:pt x="3502528" y="296044"/>
                </a:lnTo>
                <a:lnTo>
                  <a:pt x="3498136" y="285877"/>
                </a:lnTo>
                <a:lnTo>
                  <a:pt x="3449977" y="271693"/>
                </a:lnTo>
                <a:lnTo>
                  <a:pt x="3435732" y="271078"/>
                </a:lnTo>
                <a:lnTo>
                  <a:pt x="3421832" y="270892"/>
                </a:lnTo>
                <a:close/>
              </a:path>
              <a:path w="5492115" h="932179">
                <a:moveTo>
                  <a:pt x="3490293" y="324887"/>
                </a:moveTo>
                <a:lnTo>
                  <a:pt x="3414513" y="324887"/>
                </a:lnTo>
                <a:lnTo>
                  <a:pt x="3428773" y="325216"/>
                </a:lnTo>
                <a:lnTo>
                  <a:pt x="3442774" y="326145"/>
                </a:lnTo>
                <a:lnTo>
                  <a:pt x="3456602" y="327590"/>
                </a:lnTo>
                <a:lnTo>
                  <a:pt x="3470344" y="329463"/>
                </a:lnTo>
                <a:lnTo>
                  <a:pt x="3481139" y="328862"/>
                </a:lnTo>
                <a:lnTo>
                  <a:pt x="3490293" y="324887"/>
                </a:lnTo>
                <a:close/>
              </a:path>
              <a:path w="5492115" h="932179">
                <a:moveTo>
                  <a:pt x="3853798" y="270892"/>
                </a:moveTo>
                <a:lnTo>
                  <a:pt x="3803601" y="274399"/>
                </a:lnTo>
                <a:lnTo>
                  <a:pt x="3758413" y="284890"/>
                </a:lnTo>
                <a:lnTo>
                  <a:pt x="3718191" y="302322"/>
                </a:lnTo>
                <a:lnTo>
                  <a:pt x="3682889" y="326651"/>
                </a:lnTo>
                <a:lnTo>
                  <a:pt x="3652464" y="357833"/>
                </a:lnTo>
                <a:lnTo>
                  <a:pt x="3627754" y="395604"/>
                </a:lnTo>
                <a:lnTo>
                  <a:pt x="3608533" y="439701"/>
                </a:lnTo>
                <a:lnTo>
                  <a:pt x="3594803" y="490080"/>
                </a:lnTo>
                <a:lnTo>
                  <a:pt x="3586564" y="546696"/>
                </a:lnTo>
                <a:lnTo>
                  <a:pt x="3583817" y="609507"/>
                </a:lnTo>
                <a:lnTo>
                  <a:pt x="3586571" y="669139"/>
                </a:lnTo>
                <a:lnTo>
                  <a:pt x="3594861" y="722842"/>
                </a:lnTo>
                <a:lnTo>
                  <a:pt x="3608730" y="770614"/>
                </a:lnTo>
                <a:lnTo>
                  <a:pt x="3628220" y="812456"/>
                </a:lnTo>
                <a:lnTo>
                  <a:pt x="3653375" y="848367"/>
                </a:lnTo>
                <a:lnTo>
                  <a:pt x="3683805" y="877572"/>
                </a:lnTo>
                <a:lnTo>
                  <a:pt x="3719109" y="900364"/>
                </a:lnTo>
                <a:lnTo>
                  <a:pt x="3759332" y="916698"/>
                </a:lnTo>
                <a:lnTo>
                  <a:pt x="3804517" y="926530"/>
                </a:lnTo>
                <a:lnTo>
                  <a:pt x="3854709" y="929817"/>
                </a:lnTo>
                <a:lnTo>
                  <a:pt x="3906101" y="925432"/>
                </a:lnTo>
                <a:lnTo>
                  <a:pt x="3952615" y="912305"/>
                </a:lnTo>
                <a:lnTo>
                  <a:pt x="3994208" y="890480"/>
                </a:lnTo>
                <a:lnTo>
                  <a:pt x="4007424" y="879483"/>
                </a:lnTo>
                <a:lnTo>
                  <a:pt x="3854709" y="879483"/>
                </a:lnTo>
                <a:lnTo>
                  <a:pt x="3810645" y="876160"/>
                </a:lnTo>
                <a:lnTo>
                  <a:pt x="3771793" y="866186"/>
                </a:lnTo>
                <a:lnTo>
                  <a:pt x="3709695" y="826254"/>
                </a:lnTo>
                <a:lnTo>
                  <a:pt x="3668354" y="759629"/>
                </a:lnTo>
                <a:lnTo>
                  <a:pt x="3655449" y="716287"/>
                </a:lnTo>
                <a:lnTo>
                  <a:pt x="3647712" y="666248"/>
                </a:lnTo>
                <a:lnTo>
                  <a:pt x="3645135" y="609507"/>
                </a:lnTo>
                <a:lnTo>
                  <a:pt x="3648395" y="544157"/>
                </a:lnTo>
                <a:lnTo>
                  <a:pt x="3658177" y="486873"/>
                </a:lnTo>
                <a:lnTo>
                  <a:pt x="3674479" y="437825"/>
                </a:lnTo>
                <a:lnTo>
                  <a:pt x="3697301" y="397185"/>
                </a:lnTo>
                <a:lnTo>
                  <a:pt x="3726646" y="365283"/>
                </a:lnTo>
                <a:lnTo>
                  <a:pt x="3762509" y="342389"/>
                </a:lnTo>
                <a:lnTo>
                  <a:pt x="3804892" y="328591"/>
                </a:lnTo>
                <a:lnTo>
                  <a:pt x="3853798" y="323972"/>
                </a:lnTo>
                <a:lnTo>
                  <a:pt x="4013559" y="323972"/>
                </a:lnTo>
                <a:lnTo>
                  <a:pt x="3997336" y="310329"/>
                </a:lnTo>
                <a:lnTo>
                  <a:pt x="3972769" y="295601"/>
                </a:lnTo>
                <a:lnTo>
                  <a:pt x="3946717" y="284791"/>
                </a:lnTo>
                <a:lnTo>
                  <a:pt x="3918090" y="277069"/>
                </a:lnTo>
                <a:lnTo>
                  <a:pt x="3887059" y="272436"/>
                </a:lnTo>
                <a:lnTo>
                  <a:pt x="3853798" y="270892"/>
                </a:lnTo>
                <a:close/>
              </a:path>
              <a:path w="5492115" h="932179">
                <a:moveTo>
                  <a:pt x="4119204" y="820912"/>
                </a:moveTo>
                <a:lnTo>
                  <a:pt x="4067038" y="820912"/>
                </a:lnTo>
                <a:lnTo>
                  <a:pt x="4078933" y="900532"/>
                </a:lnTo>
                <a:lnTo>
                  <a:pt x="4081436" y="907496"/>
                </a:lnTo>
                <a:lnTo>
                  <a:pt x="4085910" y="913001"/>
                </a:lnTo>
                <a:lnTo>
                  <a:pt x="4091930" y="916619"/>
                </a:lnTo>
                <a:lnTo>
                  <a:pt x="4099068" y="917920"/>
                </a:lnTo>
                <a:lnTo>
                  <a:pt x="4106848" y="916319"/>
                </a:lnTo>
                <a:lnTo>
                  <a:pt x="4113255" y="911972"/>
                </a:lnTo>
                <a:lnTo>
                  <a:pt x="4117602" y="905566"/>
                </a:lnTo>
                <a:lnTo>
                  <a:pt x="4119204" y="897787"/>
                </a:lnTo>
                <a:lnTo>
                  <a:pt x="4119204" y="820912"/>
                </a:lnTo>
                <a:close/>
              </a:path>
              <a:path w="5492115" h="932179">
                <a:moveTo>
                  <a:pt x="4013559" y="323972"/>
                </a:moveTo>
                <a:lnTo>
                  <a:pt x="3853798" y="323972"/>
                </a:lnTo>
                <a:lnTo>
                  <a:pt x="3905062" y="327933"/>
                </a:lnTo>
                <a:lnTo>
                  <a:pt x="3948862" y="339873"/>
                </a:lnTo>
                <a:lnTo>
                  <a:pt x="3984941" y="359878"/>
                </a:lnTo>
                <a:lnTo>
                  <a:pt x="4013040" y="388034"/>
                </a:lnTo>
                <a:lnTo>
                  <a:pt x="4034659" y="425585"/>
                </a:lnTo>
                <a:lnTo>
                  <a:pt x="4050104" y="473603"/>
                </a:lnTo>
                <a:lnTo>
                  <a:pt x="4059372" y="531917"/>
                </a:lnTo>
                <a:lnTo>
                  <a:pt x="4062462" y="600355"/>
                </a:lnTo>
                <a:lnTo>
                  <a:pt x="4062462" y="610422"/>
                </a:lnTo>
                <a:lnTo>
                  <a:pt x="4059358" y="677358"/>
                </a:lnTo>
                <a:lnTo>
                  <a:pt x="4049990" y="734085"/>
                </a:lnTo>
                <a:lnTo>
                  <a:pt x="4034275" y="780687"/>
                </a:lnTo>
                <a:lnTo>
                  <a:pt x="4012129" y="817251"/>
                </a:lnTo>
                <a:lnTo>
                  <a:pt x="3983670" y="844349"/>
                </a:lnTo>
                <a:lnTo>
                  <a:pt x="3947833" y="863811"/>
                </a:lnTo>
                <a:lnTo>
                  <a:pt x="3904790" y="875550"/>
                </a:lnTo>
                <a:lnTo>
                  <a:pt x="3854709" y="879483"/>
                </a:lnTo>
                <a:lnTo>
                  <a:pt x="4007424" y="879483"/>
                </a:lnTo>
                <a:lnTo>
                  <a:pt x="4030838" y="860001"/>
                </a:lnTo>
                <a:lnTo>
                  <a:pt x="4062462" y="820912"/>
                </a:lnTo>
                <a:lnTo>
                  <a:pt x="4119204" y="820912"/>
                </a:lnTo>
                <a:lnTo>
                  <a:pt x="4119204" y="381628"/>
                </a:lnTo>
                <a:lnTo>
                  <a:pt x="4062462" y="381628"/>
                </a:lnTo>
                <a:lnTo>
                  <a:pt x="4042011" y="353514"/>
                </a:lnTo>
                <a:lnTo>
                  <a:pt x="4020360" y="329691"/>
                </a:lnTo>
                <a:lnTo>
                  <a:pt x="4013559" y="323972"/>
                </a:lnTo>
                <a:close/>
              </a:path>
              <a:path w="5492115" h="932179">
                <a:moveTo>
                  <a:pt x="4090828" y="9151"/>
                </a:moveTo>
                <a:lnTo>
                  <a:pt x="4079831" y="11396"/>
                </a:lnTo>
                <a:lnTo>
                  <a:pt x="4070810" y="17502"/>
                </a:lnTo>
                <a:lnTo>
                  <a:pt x="4064706" y="26525"/>
                </a:lnTo>
                <a:lnTo>
                  <a:pt x="4062462" y="37522"/>
                </a:lnTo>
                <a:lnTo>
                  <a:pt x="4062462" y="237030"/>
                </a:lnTo>
                <a:lnTo>
                  <a:pt x="4062638" y="270892"/>
                </a:lnTo>
                <a:lnTo>
                  <a:pt x="4063261" y="308642"/>
                </a:lnTo>
                <a:lnTo>
                  <a:pt x="4064388" y="344878"/>
                </a:lnTo>
                <a:lnTo>
                  <a:pt x="4066117" y="381628"/>
                </a:lnTo>
                <a:lnTo>
                  <a:pt x="4119204" y="381628"/>
                </a:lnTo>
                <a:lnTo>
                  <a:pt x="4119204" y="37522"/>
                </a:lnTo>
                <a:lnTo>
                  <a:pt x="4116958" y="26525"/>
                </a:lnTo>
                <a:lnTo>
                  <a:pt x="4110851" y="17502"/>
                </a:lnTo>
                <a:lnTo>
                  <a:pt x="4101826" y="11396"/>
                </a:lnTo>
                <a:lnTo>
                  <a:pt x="4090828" y="9151"/>
                </a:lnTo>
                <a:close/>
              </a:path>
              <a:path w="5492115" h="932179">
                <a:moveTo>
                  <a:pt x="4573127" y="271807"/>
                </a:moveTo>
                <a:lnTo>
                  <a:pt x="4524689" y="275438"/>
                </a:lnTo>
                <a:lnTo>
                  <a:pt x="4480381" y="286362"/>
                </a:lnTo>
                <a:lnTo>
                  <a:pt x="4440158" y="304621"/>
                </a:lnTo>
                <a:lnTo>
                  <a:pt x="4403977" y="330261"/>
                </a:lnTo>
                <a:lnTo>
                  <a:pt x="4371793" y="363325"/>
                </a:lnTo>
                <a:lnTo>
                  <a:pt x="4344656" y="402435"/>
                </a:lnTo>
                <a:lnTo>
                  <a:pt x="4323629" y="446247"/>
                </a:lnTo>
                <a:lnTo>
                  <a:pt x="4308665" y="494846"/>
                </a:lnTo>
                <a:lnTo>
                  <a:pt x="4299720" y="548322"/>
                </a:lnTo>
                <a:lnTo>
                  <a:pt x="4296748" y="606761"/>
                </a:lnTo>
                <a:lnTo>
                  <a:pt x="4299918" y="665515"/>
                </a:lnTo>
                <a:lnTo>
                  <a:pt x="4309368" y="718778"/>
                </a:lnTo>
                <a:lnTo>
                  <a:pt x="4325013" y="766550"/>
                </a:lnTo>
                <a:lnTo>
                  <a:pt x="4346765" y="808832"/>
                </a:lnTo>
                <a:lnTo>
                  <a:pt x="4374536" y="845622"/>
                </a:lnTo>
                <a:lnTo>
                  <a:pt x="4407803" y="876262"/>
                </a:lnTo>
                <a:lnTo>
                  <a:pt x="4446078" y="900093"/>
                </a:lnTo>
                <a:lnTo>
                  <a:pt x="4489319" y="917115"/>
                </a:lnTo>
                <a:lnTo>
                  <a:pt x="4537481" y="927328"/>
                </a:lnTo>
                <a:lnTo>
                  <a:pt x="4590519" y="930732"/>
                </a:lnTo>
                <a:lnTo>
                  <a:pt x="4617316" y="930232"/>
                </a:lnTo>
                <a:lnTo>
                  <a:pt x="4667476" y="926486"/>
                </a:lnTo>
                <a:lnTo>
                  <a:pt x="4710761" y="918764"/>
                </a:lnTo>
                <a:lnTo>
                  <a:pt x="4752313" y="906038"/>
                </a:lnTo>
                <a:lnTo>
                  <a:pt x="4788877" y="882214"/>
                </a:lnTo>
                <a:lnTo>
                  <a:pt x="4789448" y="878568"/>
                </a:lnTo>
                <a:lnTo>
                  <a:pt x="4590519" y="878568"/>
                </a:lnTo>
                <a:lnTo>
                  <a:pt x="4538166" y="874278"/>
                </a:lnTo>
                <a:lnTo>
                  <a:pt x="4492248" y="861408"/>
                </a:lnTo>
                <a:lnTo>
                  <a:pt x="4452679" y="839959"/>
                </a:lnTo>
                <a:lnTo>
                  <a:pt x="4419373" y="809930"/>
                </a:lnTo>
                <a:lnTo>
                  <a:pt x="4392937" y="771678"/>
                </a:lnTo>
                <a:lnTo>
                  <a:pt x="4373962" y="725619"/>
                </a:lnTo>
                <a:lnTo>
                  <a:pt x="4362363" y="671839"/>
                </a:lnTo>
                <a:lnTo>
                  <a:pt x="4358055" y="610422"/>
                </a:lnTo>
                <a:lnTo>
                  <a:pt x="4815643" y="610422"/>
                </a:lnTo>
                <a:lnTo>
                  <a:pt x="4815643" y="563748"/>
                </a:lnTo>
                <a:lnTo>
                  <a:pt x="4815317" y="557342"/>
                </a:lnTo>
                <a:lnTo>
                  <a:pt x="4360809" y="557342"/>
                </a:lnTo>
                <a:lnTo>
                  <a:pt x="4368517" y="503646"/>
                </a:lnTo>
                <a:lnTo>
                  <a:pt x="4381971" y="456558"/>
                </a:lnTo>
                <a:lnTo>
                  <a:pt x="4401087" y="416161"/>
                </a:lnTo>
                <a:lnTo>
                  <a:pt x="4425781" y="382543"/>
                </a:lnTo>
                <a:lnTo>
                  <a:pt x="4455624" y="356117"/>
                </a:lnTo>
                <a:lnTo>
                  <a:pt x="4490187" y="337242"/>
                </a:lnTo>
                <a:lnTo>
                  <a:pt x="4529384" y="325917"/>
                </a:lnTo>
                <a:lnTo>
                  <a:pt x="4573127" y="322142"/>
                </a:lnTo>
                <a:lnTo>
                  <a:pt x="4721132" y="322142"/>
                </a:lnTo>
                <a:lnTo>
                  <a:pt x="4714952" y="316207"/>
                </a:lnTo>
                <a:lnTo>
                  <a:pt x="4673569" y="291597"/>
                </a:lnTo>
                <a:lnTo>
                  <a:pt x="4626351" y="276769"/>
                </a:lnTo>
                <a:lnTo>
                  <a:pt x="4573127" y="271807"/>
                </a:lnTo>
                <a:close/>
              </a:path>
              <a:path w="5492115" h="932179">
                <a:moveTo>
                  <a:pt x="4769175" y="850069"/>
                </a:moveTo>
                <a:lnTo>
                  <a:pt x="4757080" y="851113"/>
                </a:lnTo>
                <a:lnTo>
                  <a:pt x="4737174" y="857991"/>
                </a:lnTo>
                <a:lnTo>
                  <a:pt x="4718640" y="863582"/>
                </a:lnTo>
                <a:lnTo>
                  <a:pt x="4664384" y="874321"/>
                </a:lnTo>
                <a:lnTo>
                  <a:pt x="4616972" y="878067"/>
                </a:lnTo>
                <a:lnTo>
                  <a:pt x="4590519" y="878568"/>
                </a:lnTo>
                <a:lnTo>
                  <a:pt x="4789448" y="878568"/>
                </a:lnTo>
                <a:lnTo>
                  <a:pt x="4790021" y="874907"/>
                </a:lnTo>
                <a:lnTo>
                  <a:pt x="4787190" y="863081"/>
                </a:lnTo>
                <a:lnTo>
                  <a:pt x="4779727" y="854430"/>
                </a:lnTo>
                <a:lnTo>
                  <a:pt x="4769175" y="850069"/>
                </a:lnTo>
                <a:close/>
              </a:path>
              <a:path w="5492115" h="932179">
                <a:moveTo>
                  <a:pt x="4721132" y="322142"/>
                </a:moveTo>
                <a:lnTo>
                  <a:pt x="4573127" y="322142"/>
                </a:lnTo>
                <a:lnTo>
                  <a:pt x="4613295" y="326074"/>
                </a:lnTo>
                <a:lnTo>
                  <a:pt x="4648743" y="337814"/>
                </a:lnTo>
                <a:lnTo>
                  <a:pt x="4705825" y="384373"/>
                </a:lnTo>
                <a:lnTo>
                  <a:pt x="4726774" y="418864"/>
                </a:lnTo>
                <a:lnTo>
                  <a:pt x="4741631" y="459189"/>
                </a:lnTo>
                <a:lnTo>
                  <a:pt x="4750483" y="505348"/>
                </a:lnTo>
                <a:lnTo>
                  <a:pt x="4753415" y="557342"/>
                </a:lnTo>
                <a:lnTo>
                  <a:pt x="4815317" y="557342"/>
                </a:lnTo>
                <a:lnTo>
                  <a:pt x="4813016" y="512139"/>
                </a:lnTo>
                <a:lnTo>
                  <a:pt x="4805162" y="464967"/>
                </a:lnTo>
                <a:lnTo>
                  <a:pt x="4792124" y="422276"/>
                </a:lnTo>
                <a:lnTo>
                  <a:pt x="4773946" y="384109"/>
                </a:lnTo>
                <a:lnTo>
                  <a:pt x="4750672" y="350511"/>
                </a:lnTo>
                <a:lnTo>
                  <a:pt x="4721132" y="322142"/>
                </a:lnTo>
                <a:close/>
              </a:path>
              <a:path w="5492115" h="932179">
                <a:moveTo>
                  <a:pt x="5017899" y="282789"/>
                </a:moveTo>
                <a:lnTo>
                  <a:pt x="5007578" y="284876"/>
                </a:lnTo>
                <a:lnTo>
                  <a:pt x="4999143" y="290568"/>
                </a:lnTo>
                <a:lnTo>
                  <a:pt x="4993453" y="299004"/>
                </a:lnTo>
                <a:lnTo>
                  <a:pt x="4991366" y="309328"/>
                </a:lnTo>
                <a:lnTo>
                  <a:pt x="4991366" y="890466"/>
                </a:lnTo>
                <a:lnTo>
                  <a:pt x="4993610" y="901462"/>
                </a:lnTo>
                <a:lnTo>
                  <a:pt x="4999714" y="910485"/>
                </a:lnTo>
                <a:lnTo>
                  <a:pt x="5008735" y="916590"/>
                </a:lnTo>
                <a:lnTo>
                  <a:pt x="5019731" y="918835"/>
                </a:lnTo>
                <a:lnTo>
                  <a:pt x="5020642" y="918835"/>
                </a:lnTo>
                <a:lnTo>
                  <a:pt x="5031662" y="916576"/>
                </a:lnTo>
                <a:lnTo>
                  <a:pt x="5040665" y="910485"/>
                </a:lnTo>
                <a:lnTo>
                  <a:pt x="5046773" y="901462"/>
                </a:lnTo>
                <a:lnTo>
                  <a:pt x="5049019" y="890466"/>
                </a:lnTo>
                <a:lnTo>
                  <a:pt x="5049019" y="568324"/>
                </a:lnTo>
                <a:lnTo>
                  <a:pt x="5052294" y="508265"/>
                </a:lnTo>
                <a:lnTo>
                  <a:pt x="5062175" y="457130"/>
                </a:lnTo>
                <a:lnTo>
                  <a:pt x="5078748" y="414917"/>
                </a:lnTo>
                <a:lnTo>
                  <a:pt x="5102095" y="381628"/>
                </a:lnTo>
                <a:lnTo>
                  <a:pt x="5116253" y="369731"/>
                </a:lnTo>
                <a:lnTo>
                  <a:pt x="5051762" y="369731"/>
                </a:lnTo>
                <a:lnTo>
                  <a:pt x="5043532" y="305668"/>
                </a:lnTo>
                <a:lnTo>
                  <a:pt x="5040556" y="296688"/>
                </a:lnTo>
                <a:lnTo>
                  <a:pt x="5034834" y="289424"/>
                </a:lnTo>
                <a:lnTo>
                  <a:pt x="5027053" y="284562"/>
                </a:lnTo>
                <a:lnTo>
                  <a:pt x="5017899" y="282789"/>
                </a:lnTo>
                <a:close/>
              </a:path>
              <a:path w="5492115" h="932179">
                <a:moveTo>
                  <a:pt x="5433151" y="323972"/>
                </a:moveTo>
                <a:lnTo>
                  <a:pt x="5268656" y="323972"/>
                </a:lnTo>
                <a:lnTo>
                  <a:pt x="5308453" y="326717"/>
                </a:lnTo>
                <a:lnTo>
                  <a:pt x="5342673" y="334954"/>
                </a:lnTo>
                <a:lnTo>
                  <a:pt x="5394034" y="367900"/>
                </a:lnTo>
                <a:lnTo>
                  <a:pt x="5424124" y="424069"/>
                </a:lnTo>
                <a:lnTo>
                  <a:pt x="5431746" y="462235"/>
                </a:lnTo>
                <a:lnTo>
                  <a:pt x="5434305" y="507007"/>
                </a:lnTo>
                <a:lnTo>
                  <a:pt x="5434305" y="890466"/>
                </a:lnTo>
                <a:lnTo>
                  <a:pt x="5436551" y="901462"/>
                </a:lnTo>
                <a:lnTo>
                  <a:pt x="5442658" y="910485"/>
                </a:lnTo>
                <a:lnTo>
                  <a:pt x="5451683" y="916590"/>
                </a:lnTo>
                <a:lnTo>
                  <a:pt x="5462681" y="918835"/>
                </a:lnTo>
                <a:lnTo>
                  <a:pt x="5473688" y="916576"/>
                </a:lnTo>
                <a:lnTo>
                  <a:pt x="5482809" y="910370"/>
                </a:lnTo>
                <a:lnTo>
                  <a:pt x="5489186" y="901076"/>
                </a:lnTo>
                <a:lnTo>
                  <a:pt x="5491958" y="889550"/>
                </a:lnTo>
                <a:lnTo>
                  <a:pt x="5491958" y="502430"/>
                </a:lnTo>
                <a:lnTo>
                  <a:pt x="5488608" y="448036"/>
                </a:lnTo>
                <a:lnTo>
                  <a:pt x="5478546" y="400860"/>
                </a:lnTo>
                <a:lnTo>
                  <a:pt x="5461748" y="360913"/>
                </a:lnTo>
                <a:lnTo>
                  <a:pt x="5438194" y="328204"/>
                </a:lnTo>
                <a:lnTo>
                  <a:pt x="5433151" y="323972"/>
                </a:lnTo>
                <a:close/>
              </a:path>
              <a:path w="5492115" h="932179">
                <a:moveTo>
                  <a:pt x="5275985" y="269977"/>
                </a:moveTo>
                <a:lnTo>
                  <a:pt x="5216234" y="274025"/>
                </a:lnTo>
                <a:lnTo>
                  <a:pt x="5164346" y="286113"/>
                </a:lnTo>
                <a:lnTo>
                  <a:pt x="5120279" y="306151"/>
                </a:lnTo>
                <a:lnTo>
                  <a:pt x="5083987" y="334053"/>
                </a:lnTo>
                <a:lnTo>
                  <a:pt x="5055427" y="369731"/>
                </a:lnTo>
                <a:lnTo>
                  <a:pt x="5116253" y="369731"/>
                </a:lnTo>
                <a:lnTo>
                  <a:pt x="5132114" y="356403"/>
                </a:lnTo>
                <a:lnTo>
                  <a:pt x="5169936" y="338386"/>
                </a:lnTo>
                <a:lnTo>
                  <a:pt x="5215478" y="327575"/>
                </a:lnTo>
                <a:lnTo>
                  <a:pt x="5268656" y="323972"/>
                </a:lnTo>
                <a:lnTo>
                  <a:pt x="5433151" y="323972"/>
                </a:lnTo>
                <a:lnTo>
                  <a:pt x="5407862" y="302746"/>
                </a:lnTo>
                <a:lnTo>
                  <a:pt x="5370731" y="284548"/>
                </a:lnTo>
                <a:lnTo>
                  <a:pt x="5326779" y="273621"/>
                </a:lnTo>
                <a:lnTo>
                  <a:pt x="5275985" y="269977"/>
                </a:lnTo>
                <a:close/>
              </a:path>
              <a:path w="5492115" h="932179">
                <a:moveTo>
                  <a:pt x="839210" y="0"/>
                </a:moveTo>
                <a:lnTo>
                  <a:pt x="798585" y="7864"/>
                </a:lnTo>
                <a:lnTo>
                  <a:pt x="765424" y="29285"/>
                </a:lnTo>
                <a:lnTo>
                  <a:pt x="743072" y="61002"/>
                </a:lnTo>
                <a:lnTo>
                  <a:pt x="734878" y="99754"/>
                </a:lnTo>
                <a:lnTo>
                  <a:pt x="734878" y="107990"/>
                </a:lnTo>
                <a:lnTo>
                  <a:pt x="743072" y="146742"/>
                </a:lnTo>
                <a:lnTo>
                  <a:pt x="765424" y="178458"/>
                </a:lnTo>
                <a:lnTo>
                  <a:pt x="798585" y="199879"/>
                </a:lnTo>
                <a:lnTo>
                  <a:pt x="839210" y="207744"/>
                </a:lnTo>
                <a:lnTo>
                  <a:pt x="879834" y="199879"/>
                </a:lnTo>
                <a:lnTo>
                  <a:pt x="912995" y="178458"/>
                </a:lnTo>
                <a:lnTo>
                  <a:pt x="935347" y="146742"/>
                </a:lnTo>
                <a:lnTo>
                  <a:pt x="943541" y="107990"/>
                </a:lnTo>
                <a:lnTo>
                  <a:pt x="943541" y="99754"/>
                </a:lnTo>
                <a:lnTo>
                  <a:pt x="935347" y="61002"/>
                </a:lnTo>
                <a:lnTo>
                  <a:pt x="912995" y="29285"/>
                </a:lnTo>
                <a:lnTo>
                  <a:pt x="879834" y="7864"/>
                </a:lnTo>
                <a:lnTo>
                  <a:pt x="839210" y="0"/>
                </a:lnTo>
                <a:close/>
              </a:path>
            </a:pathLst>
          </a:custGeom>
          <a:solidFill>
            <a:srgbClr val="175DD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52D24B-F84C-F6DC-5D79-9B3FAD040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67" y="3910458"/>
            <a:ext cx="2409473" cy="240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Prevenzione</a:t>
            </a:r>
            <a:r>
              <a:rPr spc="-800" dirty="0"/>
              <a:t> </a:t>
            </a:r>
            <a:r>
              <a:rPr spc="-185" dirty="0"/>
              <a:t>dalle</a:t>
            </a:r>
            <a:r>
              <a:rPr spc="-800" dirty="0"/>
              <a:t> </a:t>
            </a:r>
            <a:r>
              <a:rPr spc="-155" dirty="0"/>
              <a:t>intrusioni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871725" y="2019812"/>
            <a:ext cx="4003040" cy="3275329"/>
            <a:chOff x="1966974" y="2019812"/>
            <a:chExt cx="4003040" cy="32753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6974" y="3568286"/>
              <a:ext cx="4002799" cy="17264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6493" y="3568286"/>
              <a:ext cx="2813288" cy="17264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966" y="4017093"/>
              <a:ext cx="1237631" cy="1063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6533" y="4017085"/>
              <a:ext cx="1159795" cy="10636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5015" y="4017085"/>
              <a:ext cx="1206500" cy="10636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3608" y="4017085"/>
              <a:ext cx="886565" cy="10636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7943" y="4017068"/>
              <a:ext cx="765179" cy="7325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6501" y="4017068"/>
              <a:ext cx="765191" cy="7325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5063" y="4017068"/>
              <a:ext cx="765191" cy="7325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3624" y="4017068"/>
              <a:ext cx="765191" cy="7325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1967" y="2019812"/>
              <a:ext cx="1380824" cy="796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9650" y="2155572"/>
              <a:ext cx="1145457" cy="5285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6502" y="2758453"/>
              <a:ext cx="1623752" cy="13247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56493" y="3874553"/>
              <a:ext cx="1623745" cy="2086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66974" y="4998831"/>
              <a:ext cx="4002799" cy="29590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996427" y="6227322"/>
            <a:ext cx="5756838" cy="65708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541707" y="6227322"/>
            <a:ext cx="5682543" cy="657088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1173856" y="3735758"/>
            <a:ext cx="4415155" cy="1572895"/>
            <a:chOff x="8269105" y="3735758"/>
            <a:chExt cx="4415155" cy="1572895"/>
          </a:xfrm>
        </p:grpSpPr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69105" y="3735758"/>
              <a:ext cx="4139448" cy="15727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08269" y="3933112"/>
              <a:ext cx="1300282" cy="13753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69105" y="4983694"/>
              <a:ext cx="4139445" cy="3247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39402" y="3989356"/>
              <a:ext cx="1369147" cy="13191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39433" y="3989355"/>
              <a:ext cx="1065538" cy="106553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649005" y="4112443"/>
              <a:ext cx="1562100" cy="819785"/>
            </a:xfrm>
            <a:custGeom>
              <a:avLst/>
              <a:gdLst/>
              <a:ahLst/>
              <a:cxnLst/>
              <a:rect l="l" t="t" r="r" b="b"/>
              <a:pathLst>
                <a:path w="1562100" h="819785">
                  <a:moveTo>
                    <a:pt x="1243469" y="681482"/>
                  </a:moveTo>
                  <a:lnTo>
                    <a:pt x="0" y="681482"/>
                  </a:lnTo>
                  <a:lnTo>
                    <a:pt x="0" y="819378"/>
                  </a:lnTo>
                  <a:lnTo>
                    <a:pt x="1243469" y="819378"/>
                  </a:lnTo>
                  <a:lnTo>
                    <a:pt x="1243469" y="681482"/>
                  </a:lnTo>
                  <a:close/>
                </a:path>
                <a:path w="1562100" h="819785">
                  <a:moveTo>
                    <a:pt x="1561579" y="340753"/>
                  </a:moveTo>
                  <a:lnTo>
                    <a:pt x="0" y="340753"/>
                  </a:lnTo>
                  <a:lnTo>
                    <a:pt x="0" y="478650"/>
                  </a:lnTo>
                  <a:lnTo>
                    <a:pt x="1561579" y="478650"/>
                  </a:lnTo>
                  <a:lnTo>
                    <a:pt x="1561579" y="340753"/>
                  </a:lnTo>
                  <a:close/>
                </a:path>
                <a:path w="1562100" h="819785">
                  <a:moveTo>
                    <a:pt x="1561579" y="0"/>
                  </a:moveTo>
                  <a:lnTo>
                    <a:pt x="0" y="0"/>
                  </a:lnTo>
                  <a:lnTo>
                    <a:pt x="0" y="137896"/>
                  </a:lnTo>
                  <a:lnTo>
                    <a:pt x="1561579" y="137896"/>
                  </a:lnTo>
                  <a:lnTo>
                    <a:pt x="1561579" y="0"/>
                  </a:lnTo>
                  <a:close/>
                </a:path>
              </a:pathLst>
            </a:custGeom>
            <a:solidFill>
              <a:srgbClr val="A1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08269" y="4231063"/>
              <a:ext cx="996702" cy="82383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08243" y="3835088"/>
              <a:ext cx="1575667" cy="1054588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1173855" y="2033565"/>
            <a:ext cx="4415155" cy="1572895"/>
            <a:chOff x="8269104" y="2033565"/>
            <a:chExt cx="4415155" cy="1572895"/>
          </a:xfrm>
        </p:grpSpPr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69104" y="2033565"/>
              <a:ext cx="4139448" cy="157272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08269" y="2230911"/>
              <a:ext cx="1300282" cy="13753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69105" y="3281479"/>
              <a:ext cx="4139445" cy="3248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39401" y="2287154"/>
              <a:ext cx="1369147" cy="13191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39433" y="2287154"/>
              <a:ext cx="1065538" cy="10655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49007" y="2410198"/>
              <a:ext cx="1561576" cy="13789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49007" y="2750958"/>
              <a:ext cx="1561576" cy="1378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49007" y="3091726"/>
              <a:ext cx="1243477" cy="13789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108269" y="2528862"/>
              <a:ext cx="996702" cy="82383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08242" y="2132873"/>
              <a:ext cx="1575667" cy="1054600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6658266" y="7155878"/>
            <a:ext cx="6729730" cy="1905000"/>
            <a:chOff x="3753515" y="7155878"/>
            <a:chExt cx="6729730" cy="1905000"/>
          </a:xfrm>
        </p:grpSpPr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53515" y="7155878"/>
              <a:ext cx="6729139" cy="100859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118086" y="8143686"/>
              <a:ext cx="0" cy="567690"/>
            </a:xfrm>
            <a:custGeom>
              <a:avLst/>
              <a:gdLst/>
              <a:ahLst/>
              <a:cxnLst/>
              <a:rect l="l" t="t" r="r" b="b"/>
              <a:pathLst>
                <a:path h="567690">
                  <a:moveTo>
                    <a:pt x="0" y="0"/>
                  </a:moveTo>
                  <a:lnTo>
                    <a:pt x="0" y="514750"/>
                  </a:lnTo>
                  <a:lnTo>
                    <a:pt x="0" y="567105"/>
                  </a:lnTo>
                </a:path>
              </a:pathLst>
            </a:custGeom>
            <a:ln w="104708">
              <a:solidFill>
                <a:srgbClr val="EF41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17045" y="8658437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402081" y="0"/>
                  </a:moveTo>
                  <a:lnTo>
                    <a:pt x="0" y="0"/>
                  </a:lnTo>
                  <a:lnTo>
                    <a:pt x="201040" y="402081"/>
                  </a:lnTo>
                  <a:lnTo>
                    <a:pt x="402081" y="0"/>
                  </a:lnTo>
                  <a:close/>
                </a:path>
              </a:pathLst>
            </a:custGeom>
            <a:solidFill>
              <a:srgbClr val="EF4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683896" y="9084847"/>
            <a:ext cx="867664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-235" dirty="0">
                <a:solidFill>
                  <a:srgbClr val="EF417E"/>
                </a:solidFill>
                <a:latin typeface="Trebuchet MS"/>
                <a:cs typeface="Trebuchet MS"/>
              </a:rPr>
              <a:t>Controllo</a:t>
            </a:r>
            <a:r>
              <a:rPr sz="6900" b="1" spc="-944" dirty="0">
                <a:solidFill>
                  <a:srgbClr val="EF417E"/>
                </a:solidFill>
                <a:latin typeface="Trebuchet MS"/>
                <a:cs typeface="Trebuchet MS"/>
              </a:rPr>
              <a:t> </a:t>
            </a:r>
            <a:r>
              <a:rPr sz="6900" b="1" spc="-170" dirty="0">
                <a:solidFill>
                  <a:srgbClr val="EF417E"/>
                </a:solidFill>
                <a:latin typeface="Trebuchet MS"/>
                <a:cs typeface="Trebuchet MS"/>
              </a:rPr>
              <a:t>degli</a:t>
            </a:r>
            <a:r>
              <a:rPr sz="6900" b="1" spc="-940" dirty="0">
                <a:solidFill>
                  <a:srgbClr val="EF417E"/>
                </a:solidFill>
                <a:latin typeface="Trebuchet MS"/>
                <a:cs typeface="Trebuchet MS"/>
              </a:rPr>
              <a:t> </a:t>
            </a:r>
            <a:r>
              <a:rPr sz="6900" b="1" spc="-10" dirty="0">
                <a:solidFill>
                  <a:srgbClr val="EF417E"/>
                </a:solidFill>
                <a:latin typeface="Trebuchet MS"/>
                <a:cs typeface="Trebuchet MS"/>
              </a:rPr>
              <a:t>accessi</a:t>
            </a:r>
            <a:endParaRPr sz="690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8951255" y="50648"/>
            <a:ext cx="1153160" cy="1164590"/>
            <a:chOff x="18951255" y="50648"/>
            <a:chExt cx="1153160" cy="1164590"/>
          </a:xfrm>
        </p:grpSpPr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951255" y="50648"/>
              <a:ext cx="1152844" cy="1164531"/>
            </a:xfrm>
            <a:prstGeom prst="rect">
              <a:avLst/>
            </a:prstGeom>
          </p:spPr>
        </p:pic>
        <p:pic>
          <p:nvPicPr>
            <p:cNvPr id="63" name="object 63">
              <a:hlinkClick r:id="rId36"/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071293" y="170696"/>
              <a:ext cx="850403" cy="850399"/>
            </a:xfrm>
            <a:prstGeom prst="rect">
              <a:avLst/>
            </a:prstGeom>
          </p:spPr>
        </p:pic>
        <p:pic>
          <p:nvPicPr>
            <p:cNvPr id="64" name="object 64">
              <a:hlinkClick r:id="rId36"/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071293" y="931662"/>
              <a:ext cx="850403" cy="89433"/>
            </a:xfrm>
            <a:prstGeom prst="rect">
              <a:avLst/>
            </a:prstGeom>
          </p:spPr>
        </p:pic>
        <p:pic>
          <p:nvPicPr>
            <p:cNvPr id="65" name="object 65">
              <a:hlinkClick r:id="rId36"/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180505" y="279898"/>
              <a:ext cx="741190" cy="741196"/>
            </a:xfrm>
            <a:prstGeom prst="rect">
              <a:avLst/>
            </a:prstGeom>
          </p:spPr>
        </p:pic>
        <p:pic>
          <p:nvPicPr>
            <p:cNvPr id="66" name="object 66">
              <a:hlinkClick r:id="rId36"/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180506" y="466224"/>
              <a:ext cx="445660" cy="445660"/>
            </a:xfrm>
            <a:prstGeom prst="rect">
              <a:avLst/>
            </a:prstGeom>
          </p:spPr>
        </p:pic>
        <p:pic>
          <p:nvPicPr>
            <p:cNvPr id="67" name="object 67">
              <a:hlinkClick r:id="rId36"/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365201" y="464596"/>
              <a:ext cx="219015" cy="193006"/>
            </a:xfrm>
            <a:prstGeom prst="rect">
              <a:avLst/>
            </a:prstGeom>
          </p:spPr>
        </p:pic>
        <p:pic>
          <p:nvPicPr>
            <p:cNvPr id="68" name="object 68">
              <a:hlinkClick r:id="rId36"/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9365101" y="279898"/>
              <a:ext cx="447393" cy="439953"/>
            </a:xfrm>
            <a:prstGeom prst="rect">
              <a:avLst/>
            </a:prstGeom>
          </p:spPr>
        </p:pic>
        <p:pic>
          <p:nvPicPr>
            <p:cNvPr id="69" name="object 69">
              <a:hlinkClick r:id="rId36"/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9616293" y="607625"/>
              <a:ext cx="64730" cy="108059"/>
            </a:xfrm>
            <a:prstGeom prst="rect">
              <a:avLst/>
            </a:prstGeom>
          </p:spPr>
        </p:pic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CCC94763-6A2C-E922-9B57-F7950013B158}"/>
              </a:ext>
            </a:extLst>
          </p:cNvPr>
          <p:cNvSpPr/>
          <p:nvPr/>
        </p:nvSpPr>
        <p:spPr>
          <a:xfrm>
            <a:off x="1517650" y="7407275"/>
            <a:ext cx="3354074" cy="10085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C136ADE-6DBE-4C16-C904-8BCD1A14F392}"/>
              </a:ext>
            </a:extLst>
          </p:cNvPr>
          <p:cNvSpPr txBox="1"/>
          <p:nvPr/>
        </p:nvSpPr>
        <p:spPr>
          <a:xfrm>
            <a:off x="1670050" y="7483475"/>
            <a:ext cx="304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b="1" dirty="0"/>
              <a:t>JWT (</a:t>
            </a:r>
            <a:r>
              <a:rPr lang="it-IT" sz="2600" b="1" dirty="0" err="1"/>
              <a:t>Json</a:t>
            </a:r>
            <a:r>
              <a:rPr lang="it-IT" sz="2600" b="1" dirty="0"/>
              <a:t> Web Token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02F8006-8169-881D-1A42-23CC7F435B11}"/>
              </a:ext>
            </a:extLst>
          </p:cNvPr>
          <p:cNvSpPr/>
          <p:nvPr/>
        </p:nvSpPr>
        <p:spPr>
          <a:xfrm>
            <a:off x="14394176" y="7331075"/>
            <a:ext cx="3354074" cy="10085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A30D731-AA39-6D8D-6382-E5BD6488211C}"/>
              </a:ext>
            </a:extLst>
          </p:cNvPr>
          <p:cNvSpPr txBox="1"/>
          <p:nvPr/>
        </p:nvSpPr>
        <p:spPr>
          <a:xfrm>
            <a:off x="14510708" y="7389096"/>
            <a:ext cx="304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b="1" dirty="0" err="1"/>
              <a:t>Oauth</a:t>
            </a:r>
            <a:r>
              <a:rPr lang="it-IT" sz="2600" b="1" dirty="0"/>
              <a:t> (Open </a:t>
            </a:r>
            <a:r>
              <a:rPr lang="it-IT" sz="2600" b="1" dirty="0" err="1"/>
              <a:t>Authorization</a:t>
            </a:r>
            <a:r>
              <a:rPr lang="it-IT" sz="2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0631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2454275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Password</a:t>
            </a:r>
            <a:r>
              <a:rPr spc="-855" dirty="0"/>
              <a:t> </a:t>
            </a:r>
            <a:r>
              <a:rPr spc="-10" dirty="0"/>
              <a:t>manager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DDDA5DE-5557-DF25-D6EF-56C02F3D4DE2}"/>
              </a:ext>
            </a:extLst>
          </p:cNvPr>
          <p:cNvSpPr txBox="1"/>
          <p:nvPr/>
        </p:nvSpPr>
        <p:spPr>
          <a:xfrm>
            <a:off x="1898650" y="2454275"/>
            <a:ext cx="96774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 sono i vantaggi?</a:t>
            </a:r>
          </a:p>
          <a:p>
            <a:endParaRPr lang="it-IT" sz="4100" u="sn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c’è più bisogno di ricordarsi ogni singola password (che </a:t>
            </a:r>
            <a:r>
              <a:rPr lang="it-IT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dovrebbe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essere diversa per ogni sito e complessa abbastanza da non poter essere indovinata)</a:t>
            </a:r>
          </a:p>
        </p:txBody>
      </p:sp>
      <p:pic>
        <p:nvPicPr>
          <p:cNvPr id="2" name="Picture 2" descr="Ecco cosa gli ha ricordato la Ricordella a Neville, salvandogli la vita -  Ciak Quiz">
            <a:extLst>
              <a:ext uri="{FF2B5EF4-FFF2-40B4-BE49-F238E27FC236}">
                <a16:creationId xmlns:a16="http://schemas.microsoft.com/office/drawing/2014/main" id="{CA4274D7-F727-DBDB-F864-DCB774AC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0" y="2911475"/>
            <a:ext cx="71437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982A5C-B845-8554-920F-DD08441722EB}"/>
              </a:ext>
            </a:extLst>
          </p:cNvPr>
          <p:cNvSpPr txBox="1"/>
          <p:nvPr/>
        </p:nvSpPr>
        <p:spPr>
          <a:xfrm>
            <a:off x="7689850" y="7483475"/>
            <a:ext cx="109728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Autocomplete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viene fatto solo per i siti riconosciuti e salvati come sicuri (cioè quelli in cui effettivamente ci siamo registrati). Questo ci mette al riparo eventuali tentativi di phishing: se l’</a:t>
            </a:r>
            <a:r>
              <a:rPr lang="it-IT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autocomplete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funziona, forse è il caso di controllare il sito</a:t>
            </a:r>
          </a:p>
        </p:txBody>
      </p:sp>
      <p:pic>
        <p:nvPicPr>
          <p:cNvPr id="3074" name="Picture 2" descr="12 Times Harry Potter Should Have Realized 'Moody' Was Barty Crouch Jr.">
            <a:extLst>
              <a:ext uri="{FF2B5EF4-FFF2-40B4-BE49-F238E27FC236}">
                <a16:creationId xmlns:a16="http://schemas.microsoft.com/office/drawing/2014/main" id="{AADF285B-256A-8B98-F58C-9651EFA0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6483350"/>
            <a:ext cx="65532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138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2454275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Password</a:t>
            </a:r>
            <a:r>
              <a:rPr spc="-855" dirty="0"/>
              <a:t> </a:t>
            </a:r>
            <a:r>
              <a:rPr spc="-10" dirty="0"/>
              <a:t>manager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DDDA5DE-5557-DF25-D6EF-56C02F3D4DE2}"/>
              </a:ext>
            </a:extLst>
          </p:cNvPr>
          <p:cNvSpPr txBox="1"/>
          <p:nvPr/>
        </p:nvSpPr>
        <p:spPr>
          <a:xfrm>
            <a:off x="1822450" y="4169653"/>
            <a:ext cx="70104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password sono monitorate e possono essere mostrati degli avvisi in caso di data leak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761AD63-F130-C3F6-4B0E-66C5F200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0" y="2985919"/>
            <a:ext cx="901004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24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2744980" y="6737386"/>
          <a:ext cx="14990444" cy="2251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6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5855">
                <a:tc>
                  <a:txBody>
                    <a:bodyPr/>
                    <a:lstStyle/>
                    <a:p>
                      <a:pPr marR="1642110" algn="ctr">
                        <a:lnSpc>
                          <a:spcPts val="4745"/>
                        </a:lnSpc>
                      </a:pPr>
                      <a:r>
                        <a:rPr sz="4100" spc="-1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(password)</a:t>
                      </a:r>
                      <a:endParaRPr sz="4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 algn="ctr">
                        <a:lnSpc>
                          <a:spcPts val="4745"/>
                        </a:lnSpc>
                      </a:pPr>
                      <a:r>
                        <a:rPr sz="4100" spc="-1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(OTP)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6665" algn="ctr">
                        <a:lnSpc>
                          <a:spcPts val="4745"/>
                        </a:lnSpc>
                      </a:pPr>
                      <a:r>
                        <a:rPr sz="4100" spc="-10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(biometria)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855">
                <a:tc>
                  <a:txBody>
                    <a:bodyPr/>
                    <a:lstStyle/>
                    <a:p>
                      <a:pPr marR="1642110" algn="ctr">
                        <a:lnSpc>
                          <a:spcPct val="100000"/>
                        </a:lnSpc>
                        <a:spcBef>
                          <a:spcPts val="3770"/>
                        </a:spcBef>
                      </a:pPr>
                      <a:r>
                        <a:rPr sz="4100" spc="-3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Qualcosa</a:t>
                      </a:r>
                      <a:r>
                        <a:rPr sz="4100" spc="-34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che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478790" marB="0"/>
                </a:tc>
                <a:tc>
                  <a:txBody>
                    <a:bodyPr/>
                    <a:lstStyle/>
                    <a:p>
                      <a:pPr marL="392430" algn="ctr">
                        <a:lnSpc>
                          <a:spcPct val="100000"/>
                        </a:lnSpc>
                        <a:spcBef>
                          <a:spcPts val="3770"/>
                        </a:spcBef>
                      </a:pPr>
                      <a:r>
                        <a:rPr sz="4100" spc="-3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Qualcosa</a:t>
                      </a:r>
                      <a:r>
                        <a:rPr sz="4100" spc="-34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che</a:t>
                      </a:r>
                      <a:endParaRPr sz="4100">
                        <a:latin typeface="Trebuchet MS"/>
                        <a:cs typeface="Trebuchet MS"/>
                      </a:endParaRPr>
                    </a:p>
                  </a:txBody>
                  <a:tcPr marL="0" marR="0" marT="478790" marB="0"/>
                </a:tc>
                <a:tc>
                  <a:txBody>
                    <a:bodyPr/>
                    <a:lstStyle/>
                    <a:p>
                      <a:pPr marL="1256665" algn="ctr">
                        <a:lnSpc>
                          <a:spcPct val="100000"/>
                        </a:lnSpc>
                        <a:spcBef>
                          <a:spcPts val="3770"/>
                        </a:spcBef>
                      </a:pPr>
                      <a:r>
                        <a:rPr sz="4100" spc="-30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Qualcosa</a:t>
                      </a:r>
                      <a:r>
                        <a:rPr sz="4100" spc="-34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100" spc="-25" dirty="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che</a:t>
                      </a:r>
                      <a:endParaRPr sz="4100" dirty="0">
                        <a:latin typeface="Trebuchet MS"/>
                        <a:cs typeface="Trebuchet MS"/>
                      </a:endParaRPr>
                    </a:p>
                  </a:txBody>
                  <a:tcPr marL="0" marR="0" marT="4787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4" rIns="0" bIns="0" rtlCol="0">
            <a:spAutoFit/>
          </a:bodyPr>
          <a:lstStyle/>
          <a:p>
            <a:pPr marL="521334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Autenticazione</a:t>
            </a:r>
            <a:r>
              <a:rPr spc="-745" dirty="0"/>
              <a:t> </a:t>
            </a:r>
            <a:r>
              <a:rPr spc="-290" dirty="0"/>
              <a:t>multifattore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8067" y="3073204"/>
            <a:ext cx="323813" cy="31560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54539" y="2759474"/>
            <a:ext cx="4250055" cy="3477260"/>
            <a:chOff x="2154539" y="2759474"/>
            <a:chExt cx="4250055" cy="34772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4539" y="4403524"/>
              <a:ext cx="4249883" cy="18330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4169" y="4403524"/>
              <a:ext cx="2970261" cy="18330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304" y="4888376"/>
              <a:ext cx="1297443" cy="11209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5869" y="4880035"/>
              <a:ext cx="1223061" cy="11292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9002" y="4880027"/>
              <a:ext cx="1272706" cy="11292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0594" y="4880027"/>
              <a:ext cx="941290" cy="11292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5938" y="4880009"/>
              <a:ext cx="812422" cy="777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7493" y="4880009"/>
              <a:ext cx="812425" cy="777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29052" y="4880009"/>
              <a:ext cx="812424" cy="777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0611" y="4880009"/>
              <a:ext cx="812424" cy="777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8852" y="2759474"/>
              <a:ext cx="1432384" cy="84556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43816" y="2903598"/>
              <a:ext cx="1210021" cy="5611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7493" y="3444278"/>
              <a:ext cx="1912311" cy="15059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17485" y="4728696"/>
              <a:ext cx="1723974" cy="2215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54539" y="5922373"/>
              <a:ext cx="4249883" cy="31417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9383810" y="3303407"/>
            <a:ext cx="3058160" cy="2890520"/>
            <a:chOff x="9383810" y="3303407"/>
            <a:chExt cx="3058160" cy="2890520"/>
          </a:xfrm>
        </p:grpSpPr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83810" y="3668866"/>
              <a:ext cx="2524507" cy="25245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74175" y="3759233"/>
              <a:ext cx="2343777" cy="23437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79845" y="3759226"/>
              <a:ext cx="1238109" cy="1238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79398" y="5388570"/>
              <a:ext cx="209209" cy="2092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03509" y="5388570"/>
              <a:ext cx="209208" cy="20920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79405" y="4264455"/>
              <a:ext cx="209209" cy="20920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715322" y="4000391"/>
              <a:ext cx="1861820" cy="1861820"/>
            </a:xfrm>
            <a:custGeom>
              <a:avLst/>
              <a:gdLst/>
              <a:ahLst/>
              <a:cxnLst/>
              <a:rect l="l" t="t" r="r" b="b"/>
              <a:pathLst>
                <a:path w="1861820" h="1861820">
                  <a:moveTo>
                    <a:pt x="271741" y="930732"/>
                  </a:moveTo>
                  <a:lnTo>
                    <a:pt x="269455" y="919391"/>
                  </a:lnTo>
                  <a:lnTo>
                    <a:pt x="263220" y="910145"/>
                  </a:lnTo>
                  <a:lnTo>
                    <a:pt x="253961" y="903897"/>
                  </a:lnTo>
                  <a:lnTo>
                    <a:pt x="242620" y="901611"/>
                  </a:lnTo>
                  <a:lnTo>
                    <a:pt x="29108" y="901611"/>
                  </a:lnTo>
                  <a:lnTo>
                    <a:pt x="17780" y="903897"/>
                  </a:lnTo>
                  <a:lnTo>
                    <a:pt x="8521" y="910145"/>
                  </a:lnTo>
                  <a:lnTo>
                    <a:pt x="2286" y="919391"/>
                  </a:lnTo>
                  <a:lnTo>
                    <a:pt x="0" y="930732"/>
                  </a:lnTo>
                  <a:lnTo>
                    <a:pt x="2286" y="942060"/>
                  </a:lnTo>
                  <a:lnTo>
                    <a:pt x="8521" y="951318"/>
                  </a:lnTo>
                  <a:lnTo>
                    <a:pt x="17780" y="957554"/>
                  </a:lnTo>
                  <a:lnTo>
                    <a:pt x="29108" y="959840"/>
                  </a:lnTo>
                  <a:lnTo>
                    <a:pt x="242620" y="959840"/>
                  </a:lnTo>
                  <a:lnTo>
                    <a:pt x="253961" y="957554"/>
                  </a:lnTo>
                  <a:lnTo>
                    <a:pt x="263220" y="951318"/>
                  </a:lnTo>
                  <a:lnTo>
                    <a:pt x="269455" y="942060"/>
                  </a:lnTo>
                  <a:lnTo>
                    <a:pt x="271741" y="930732"/>
                  </a:lnTo>
                  <a:close/>
                </a:path>
                <a:path w="1861820" h="1861820">
                  <a:moveTo>
                    <a:pt x="959840" y="1618843"/>
                  </a:moveTo>
                  <a:lnTo>
                    <a:pt x="957554" y="1607502"/>
                  </a:lnTo>
                  <a:lnTo>
                    <a:pt x="951318" y="1598256"/>
                  </a:lnTo>
                  <a:lnTo>
                    <a:pt x="942060" y="1592008"/>
                  </a:lnTo>
                  <a:lnTo>
                    <a:pt x="930719" y="1589722"/>
                  </a:lnTo>
                  <a:lnTo>
                    <a:pt x="919391" y="1592008"/>
                  </a:lnTo>
                  <a:lnTo>
                    <a:pt x="910145" y="1598256"/>
                  </a:lnTo>
                  <a:lnTo>
                    <a:pt x="903909" y="1607502"/>
                  </a:lnTo>
                  <a:lnTo>
                    <a:pt x="901611" y="1618843"/>
                  </a:lnTo>
                  <a:lnTo>
                    <a:pt x="901611" y="1832356"/>
                  </a:lnTo>
                  <a:lnTo>
                    <a:pt x="903909" y="1843684"/>
                  </a:lnTo>
                  <a:lnTo>
                    <a:pt x="910145" y="1852942"/>
                  </a:lnTo>
                  <a:lnTo>
                    <a:pt x="919391" y="1859178"/>
                  </a:lnTo>
                  <a:lnTo>
                    <a:pt x="930719" y="1861464"/>
                  </a:lnTo>
                  <a:lnTo>
                    <a:pt x="942060" y="1859178"/>
                  </a:lnTo>
                  <a:lnTo>
                    <a:pt x="951318" y="1852942"/>
                  </a:lnTo>
                  <a:lnTo>
                    <a:pt x="957554" y="1843684"/>
                  </a:lnTo>
                  <a:lnTo>
                    <a:pt x="959840" y="1832356"/>
                  </a:lnTo>
                  <a:lnTo>
                    <a:pt x="959840" y="1618843"/>
                  </a:lnTo>
                  <a:close/>
                </a:path>
                <a:path w="1861820" h="1861820">
                  <a:moveTo>
                    <a:pt x="959840" y="29121"/>
                  </a:moveTo>
                  <a:lnTo>
                    <a:pt x="957554" y="17780"/>
                  </a:lnTo>
                  <a:lnTo>
                    <a:pt x="951318" y="8534"/>
                  </a:lnTo>
                  <a:lnTo>
                    <a:pt x="942060" y="2286"/>
                  </a:lnTo>
                  <a:lnTo>
                    <a:pt x="930719" y="0"/>
                  </a:lnTo>
                  <a:lnTo>
                    <a:pt x="919391" y="2286"/>
                  </a:lnTo>
                  <a:lnTo>
                    <a:pt x="910145" y="8534"/>
                  </a:lnTo>
                  <a:lnTo>
                    <a:pt x="903909" y="17780"/>
                  </a:lnTo>
                  <a:lnTo>
                    <a:pt x="901611" y="29121"/>
                  </a:lnTo>
                  <a:lnTo>
                    <a:pt x="901611" y="242633"/>
                  </a:lnTo>
                  <a:lnTo>
                    <a:pt x="903909" y="253961"/>
                  </a:lnTo>
                  <a:lnTo>
                    <a:pt x="910145" y="263220"/>
                  </a:lnTo>
                  <a:lnTo>
                    <a:pt x="919391" y="269455"/>
                  </a:lnTo>
                  <a:lnTo>
                    <a:pt x="930719" y="271741"/>
                  </a:lnTo>
                  <a:lnTo>
                    <a:pt x="942060" y="269455"/>
                  </a:lnTo>
                  <a:lnTo>
                    <a:pt x="951318" y="263220"/>
                  </a:lnTo>
                  <a:lnTo>
                    <a:pt x="957554" y="253961"/>
                  </a:lnTo>
                  <a:lnTo>
                    <a:pt x="959840" y="242633"/>
                  </a:lnTo>
                  <a:lnTo>
                    <a:pt x="959840" y="29121"/>
                  </a:lnTo>
                  <a:close/>
                </a:path>
                <a:path w="1861820" h="1861820">
                  <a:moveTo>
                    <a:pt x="1861477" y="930732"/>
                  </a:moveTo>
                  <a:lnTo>
                    <a:pt x="1859178" y="919391"/>
                  </a:lnTo>
                  <a:lnTo>
                    <a:pt x="1852942" y="910145"/>
                  </a:lnTo>
                  <a:lnTo>
                    <a:pt x="1843684" y="903897"/>
                  </a:lnTo>
                  <a:lnTo>
                    <a:pt x="1832356" y="901611"/>
                  </a:lnTo>
                  <a:lnTo>
                    <a:pt x="1618843" y="901611"/>
                  </a:lnTo>
                  <a:lnTo>
                    <a:pt x="1607502" y="903897"/>
                  </a:lnTo>
                  <a:lnTo>
                    <a:pt x="1598256" y="910145"/>
                  </a:lnTo>
                  <a:lnTo>
                    <a:pt x="1592021" y="919391"/>
                  </a:lnTo>
                  <a:lnTo>
                    <a:pt x="1589735" y="930732"/>
                  </a:lnTo>
                  <a:lnTo>
                    <a:pt x="1592021" y="942060"/>
                  </a:lnTo>
                  <a:lnTo>
                    <a:pt x="1598256" y="951318"/>
                  </a:lnTo>
                  <a:lnTo>
                    <a:pt x="1607502" y="957554"/>
                  </a:lnTo>
                  <a:lnTo>
                    <a:pt x="1618843" y="959840"/>
                  </a:lnTo>
                  <a:lnTo>
                    <a:pt x="1832356" y="959840"/>
                  </a:lnTo>
                  <a:lnTo>
                    <a:pt x="1843684" y="957554"/>
                  </a:lnTo>
                  <a:lnTo>
                    <a:pt x="1852942" y="951318"/>
                  </a:lnTo>
                  <a:lnTo>
                    <a:pt x="1859178" y="942060"/>
                  </a:lnTo>
                  <a:lnTo>
                    <a:pt x="1861477" y="9307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19103" y="4804171"/>
              <a:ext cx="1253961" cy="110421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646062" y="4847849"/>
              <a:ext cx="558165" cy="167005"/>
            </a:xfrm>
            <a:custGeom>
              <a:avLst/>
              <a:gdLst/>
              <a:ahLst/>
              <a:cxnLst/>
              <a:rect l="l" t="t" r="r" b="b"/>
              <a:pathLst>
                <a:path w="558165" h="167004">
                  <a:moveTo>
                    <a:pt x="83264" y="0"/>
                  </a:moveTo>
                  <a:lnTo>
                    <a:pt x="50857" y="6543"/>
                  </a:lnTo>
                  <a:lnTo>
                    <a:pt x="24390" y="24388"/>
                  </a:lnTo>
                  <a:lnTo>
                    <a:pt x="6544" y="50855"/>
                  </a:lnTo>
                  <a:lnTo>
                    <a:pt x="0" y="83264"/>
                  </a:lnTo>
                  <a:lnTo>
                    <a:pt x="6542" y="115674"/>
                  </a:lnTo>
                  <a:lnTo>
                    <a:pt x="24386" y="142141"/>
                  </a:lnTo>
                  <a:lnTo>
                    <a:pt x="50853" y="159986"/>
                  </a:lnTo>
                  <a:lnTo>
                    <a:pt x="83264" y="166530"/>
                  </a:lnTo>
                  <a:lnTo>
                    <a:pt x="107732" y="165440"/>
                  </a:lnTo>
                  <a:lnTo>
                    <a:pt x="150301" y="162285"/>
                  </a:lnTo>
                  <a:lnTo>
                    <a:pt x="206102" y="157237"/>
                  </a:lnTo>
                  <a:lnTo>
                    <a:pt x="270264" y="150466"/>
                  </a:lnTo>
                  <a:lnTo>
                    <a:pt x="337917" y="142143"/>
                  </a:lnTo>
                  <a:lnTo>
                    <a:pt x="404191" y="132442"/>
                  </a:lnTo>
                  <a:lnTo>
                    <a:pt x="464215" y="121531"/>
                  </a:lnTo>
                  <a:lnTo>
                    <a:pt x="513119" y="109584"/>
                  </a:lnTo>
                  <a:lnTo>
                    <a:pt x="558087" y="83264"/>
                  </a:lnTo>
                  <a:lnTo>
                    <a:pt x="546034" y="69759"/>
                  </a:lnTo>
                  <a:lnTo>
                    <a:pt x="464217" y="45000"/>
                  </a:lnTo>
                  <a:lnTo>
                    <a:pt x="404194" y="34090"/>
                  </a:lnTo>
                  <a:lnTo>
                    <a:pt x="337921" y="24388"/>
                  </a:lnTo>
                  <a:lnTo>
                    <a:pt x="270269" y="16066"/>
                  </a:lnTo>
                  <a:lnTo>
                    <a:pt x="206107" y="9294"/>
                  </a:lnTo>
                  <a:lnTo>
                    <a:pt x="150305" y="4245"/>
                  </a:lnTo>
                  <a:lnTo>
                    <a:pt x="107734" y="1089"/>
                  </a:lnTo>
                  <a:lnTo>
                    <a:pt x="83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19145" y="3303407"/>
              <a:ext cx="1922321" cy="175463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355251" y="1841301"/>
            <a:ext cx="2546350" cy="1598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5450" spc="-652" baseline="-18338" dirty="0">
                <a:solidFill>
                  <a:srgbClr val="5E5E5E"/>
                </a:solidFill>
                <a:latin typeface="Trebuchet MS"/>
                <a:cs typeface="Trebuchet MS"/>
              </a:rPr>
              <a:t>15</a:t>
            </a:r>
            <a:r>
              <a:rPr sz="15450" spc="-3104" baseline="-18338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5000" spc="125" dirty="0">
                <a:solidFill>
                  <a:srgbClr val="5E5E5E"/>
                </a:solidFill>
                <a:latin typeface="Trebuchet MS"/>
                <a:cs typeface="Trebuchet MS"/>
              </a:rPr>
              <a:t>SEC</a:t>
            </a:r>
            <a:endParaRPr sz="50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246440" y="3582668"/>
            <a:ext cx="2968625" cy="2968625"/>
            <a:chOff x="8246440" y="3582668"/>
            <a:chExt cx="2968625" cy="2968625"/>
          </a:xfrm>
        </p:grpSpPr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6440" y="3582668"/>
              <a:ext cx="2968433" cy="29684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56156" y="3730422"/>
              <a:ext cx="2549089" cy="2549086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4472490" y="2759474"/>
            <a:ext cx="3477260" cy="3477260"/>
            <a:chOff x="14472490" y="2759474"/>
            <a:chExt cx="3477260" cy="3477260"/>
          </a:xfrm>
        </p:grpSpPr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72490" y="2759474"/>
              <a:ext cx="931249" cy="93125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632957" y="2919943"/>
              <a:ext cx="770286" cy="7702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018308" y="2759474"/>
              <a:ext cx="931249" cy="9312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018811" y="2919943"/>
              <a:ext cx="770286" cy="77028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472490" y="5305293"/>
              <a:ext cx="931249" cy="9312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632957" y="5305790"/>
              <a:ext cx="770286" cy="7702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018308" y="5305293"/>
              <a:ext cx="931249" cy="9312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018801" y="5305790"/>
              <a:ext cx="770286" cy="77028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225537" y="4979821"/>
              <a:ext cx="289415" cy="5554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905959" y="3068968"/>
              <a:ext cx="2610126" cy="2696794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650231" y="9311099"/>
            <a:ext cx="3276529" cy="48014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919900" y="9134159"/>
            <a:ext cx="3471093" cy="81126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5288277" y="9311099"/>
            <a:ext cx="1865241" cy="4801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71A7B6-4F14-69AB-C131-77446F224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49" y="3063875"/>
            <a:ext cx="18135600" cy="5047536"/>
          </a:xfrm>
        </p:spPr>
        <p:txBody>
          <a:bodyPr/>
          <a:lstStyle/>
          <a:p>
            <a:r>
              <a:rPr lang="it-IT" dirty="0"/>
              <a:t>È un token che contiene al suo interno anche informazioni sull’utente/client</a:t>
            </a:r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dirty="0"/>
              <a:t>Consente </a:t>
            </a:r>
            <a:r>
              <a:rPr lang="it-IT" dirty="0">
                <a:solidFill>
                  <a:srgbClr val="F523C3"/>
                </a:solidFill>
              </a:rPr>
              <a:t>autenticazione</a:t>
            </a:r>
            <a:r>
              <a:rPr lang="it-IT" dirty="0"/>
              <a:t> + eventuale scambio di </a:t>
            </a:r>
            <a:r>
              <a:rPr lang="it-IT" dirty="0">
                <a:solidFill>
                  <a:srgbClr val="F523C3"/>
                </a:solidFill>
              </a:rPr>
              <a:t>informazioni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/>
              <a:t>Molto utilizzato perché viene mappato su un JSON ed è quindi facilmente trasformabile in un oggetto.</a:t>
            </a:r>
          </a:p>
        </p:txBody>
      </p:sp>
    </p:spTree>
    <p:extLst>
      <p:ext uri="{BB962C8B-B14F-4D97-AF65-F5344CB8AC3E}">
        <p14:creationId xmlns:p14="http://schemas.microsoft.com/office/powerpoint/2010/main" val="74478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80015-5938-D07A-33AA-C25F5CD1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209" y="320675"/>
            <a:ext cx="10895681" cy="1269578"/>
          </a:xfrm>
        </p:spPr>
        <p:txBody>
          <a:bodyPr/>
          <a:lstStyle/>
          <a:p>
            <a:r>
              <a:rPr lang="it-IT" spc="-210" dirty="0"/>
              <a:t>JWT (</a:t>
            </a:r>
            <a:r>
              <a:rPr lang="it-IT" spc="-210" dirty="0" err="1"/>
              <a:t>Json</a:t>
            </a:r>
            <a:r>
              <a:rPr lang="it-IT" spc="-210" dirty="0"/>
              <a:t> Web Token)</a:t>
            </a:r>
            <a:endParaRPr lang="it-IT" dirty="0"/>
          </a:p>
        </p:txBody>
      </p:sp>
      <p:pic>
        <p:nvPicPr>
          <p:cNvPr id="1026" name="Picture 2" descr="JWT.io Debugger">
            <a:extLst>
              <a:ext uri="{FF2B5EF4-FFF2-40B4-BE49-F238E27FC236}">
                <a16:creationId xmlns:a16="http://schemas.microsoft.com/office/drawing/2014/main" id="{4748101D-FFB2-F788-5EB5-85BC620E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51" y="1623217"/>
            <a:ext cx="8665930" cy="97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2F7D0F-470E-846D-3ACC-87613117F9A3}"/>
              </a:ext>
            </a:extLst>
          </p:cNvPr>
          <p:cNvSpPr txBox="1"/>
          <p:nvPr/>
        </p:nvSpPr>
        <p:spPr>
          <a:xfrm>
            <a:off x="1898650" y="3063875"/>
            <a:ext cx="79248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JWT è formato da 3 parti: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HEADER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PAYLOAD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SIGNATURE (firma)</a:t>
            </a: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3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35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è cifrato</a:t>
            </a:r>
            <a:r>
              <a:rPr lang="it-IT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è codificato in Base64 (i bit che lo compongono vengono mostrati con caratteri ASCII)</a:t>
            </a:r>
          </a:p>
        </p:txBody>
      </p:sp>
    </p:spTree>
    <p:extLst>
      <p:ext uri="{BB962C8B-B14F-4D97-AF65-F5344CB8AC3E}">
        <p14:creationId xmlns:p14="http://schemas.microsoft.com/office/powerpoint/2010/main" val="3015360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9050</TotalTime>
  <Words>3172</Words>
  <Application>Microsoft Office PowerPoint</Application>
  <PresentationFormat>Personalizzato</PresentationFormat>
  <Paragraphs>538</Paragraphs>
  <Slides>72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72</vt:i4>
      </vt:variant>
    </vt:vector>
  </HeadingPairs>
  <TitlesOfParts>
    <vt:vector size="87" baseType="lpstr">
      <vt:lpstr>PMingLiU</vt:lpstr>
      <vt:lpstr>Adobe Clean Condensed</vt:lpstr>
      <vt:lpstr>Arial</vt:lpstr>
      <vt:lpstr>Arial Black</vt:lpstr>
      <vt:lpstr>Calibri</vt:lpstr>
      <vt:lpstr>Cambria</vt:lpstr>
      <vt:lpstr>Courier New</vt:lpstr>
      <vt:lpstr>Georgia</vt:lpstr>
      <vt:lpstr>Microsoft Sans Serif</vt:lpstr>
      <vt:lpstr>Palatino Linotype</vt:lpstr>
      <vt:lpstr>Times New Roman</vt:lpstr>
      <vt:lpstr>Trebuchet MS</vt:lpstr>
      <vt:lpstr>Verdana</vt:lpstr>
      <vt:lpstr>Office Theme</vt:lpstr>
      <vt:lpstr>Office Theme</vt:lpstr>
      <vt:lpstr>Sicurezza informatica</vt:lpstr>
      <vt:lpstr> Autenticazione e autorizzazione</vt:lpstr>
      <vt:lpstr>‘’Procioni anonimi’’</vt:lpstr>
      <vt:lpstr>‘’Procioni anonimi’’</vt:lpstr>
      <vt:lpstr>‘’Procioni anonimi’’</vt:lpstr>
      <vt:lpstr>Prevenzione dalle intrusioni</vt:lpstr>
      <vt:lpstr>Prevenzione dalle intrusioni</vt:lpstr>
      <vt:lpstr>JWT (Json Web Token)</vt:lpstr>
      <vt:lpstr>JWT (Json Web Token)</vt:lpstr>
      <vt:lpstr>JWT (Json Web Token)</vt:lpstr>
      <vt:lpstr>JWT (Json Web Token)</vt:lpstr>
      <vt:lpstr>JWT (Json Web Token)</vt:lpstr>
      <vt:lpstr>JWT (Json Web Token)</vt:lpstr>
      <vt:lpstr>JWT (Json Web Token)</vt:lpstr>
      <vt:lpstr>JWT (Json Web Token)</vt:lpstr>
      <vt:lpstr>JWT (Json Web Token)</vt:lpstr>
      <vt:lpstr>JWT (Json Web Token)</vt:lpstr>
      <vt:lpstr>JWT (Json Web Token)</vt:lpstr>
      <vt:lpstr>JWT (Json Web Token)</vt:lpstr>
      <vt:lpstr>JWT (Json Web Token)</vt:lpstr>
      <vt:lpstr>JWT (Json Web Token)</vt:lpstr>
      <vt:lpstr>OAuth (Open Authorization)</vt:lpstr>
      <vt:lpstr>OAuth (Open Authorization)</vt:lpstr>
      <vt:lpstr>OAuth (Open Authorization)</vt:lpstr>
      <vt:lpstr>OAuth (Open Authorization)</vt:lpstr>
      <vt:lpstr>OAuth (Open Authorization)</vt:lpstr>
      <vt:lpstr>OAuth (Open Authorization)</vt:lpstr>
      <vt:lpstr>OAuth (Open Authorization)</vt:lpstr>
      <vt:lpstr>OAuth vs. JWT</vt:lpstr>
      <vt:lpstr>OAuth vs. JWT</vt:lpstr>
      <vt:lpstr>Prevenzione dalle intrusioni</vt:lpstr>
      <vt:lpstr>Presentazione standard di PowerPoint</vt:lpstr>
      <vt:lpstr>Presentazione standard di PowerPoint</vt:lpstr>
      <vt:lpstr>PIN e PUK</vt:lpstr>
      <vt:lpstr>PIN e PUK</vt:lpstr>
      <vt:lpstr>Tecniche di intrusione</vt:lpstr>
      <vt:lpstr>Attacchi ‘’brute force’’</vt:lpstr>
      <vt:lpstr>Presentazione standard di PowerPoint</vt:lpstr>
      <vt:lpstr>Cos’è una password casuale?</vt:lpstr>
      <vt:lpstr>Cos’è una password casuale?</vt:lpstr>
      <vt:lpstr>Entropia per simbolo (L = 1)</vt:lpstr>
      <vt:lpstr>Esempio realistico</vt:lpstr>
      <vt:lpstr>Robustezza delle password *</vt:lpstr>
      <vt:lpstr>Tempi di attacco</vt:lpstr>
      <vt:lpstr>Tempi di attacco</vt:lpstr>
      <vt:lpstr>Tempi di attacco</vt:lpstr>
      <vt:lpstr>Password Security Awards</vt:lpstr>
      <vt:lpstr>Ricerca euristica</vt:lpstr>
      <vt:lpstr>Ricerca euristica</vt:lpstr>
      <vt:lpstr>Ricerca euristica</vt:lpstr>
      <vt:lpstr>Ricerca euristica</vt:lpstr>
      <vt:lpstr>Ricerca euristica</vt:lpstr>
      <vt:lpstr>One-time-password</vt:lpstr>
      <vt:lpstr>One-time-password</vt:lpstr>
      <vt:lpstr>One-time-password</vt:lpstr>
      <vt:lpstr>One-time-password</vt:lpstr>
      <vt:lpstr>One-time-password</vt:lpstr>
      <vt:lpstr>One-time-password</vt:lpstr>
      <vt:lpstr>One-time-password</vt:lpstr>
      <vt:lpstr>Password security</vt:lpstr>
      <vt:lpstr>Bene, ma non benissimo</vt:lpstr>
      <vt:lpstr>Bene, ma non benissimo</vt:lpstr>
      <vt:lpstr>Bene, ma non benissimo</vt:lpstr>
      <vt:lpstr>Data breach</vt:lpstr>
      <vt:lpstr>Epic fail</vt:lpstr>
      <vt:lpstr>Qual è, con esattezza…?</vt:lpstr>
      <vt:lpstr>Phishing</vt:lpstr>
      <vt:lpstr>Password manager</vt:lpstr>
      <vt:lpstr>Password manager</vt:lpstr>
      <vt:lpstr>Password manager</vt:lpstr>
      <vt:lpstr>Password manager</vt:lpstr>
      <vt:lpstr>Autenticazione multifattore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02. Password management _v3.3</dc:title>
  <dc:creator>edalsanto</dc:creator>
  <cp:lastModifiedBy>Elena Dal Santo</cp:lastModifiedBy>
  <cp:revision>104</cp:revision>
  <dcterms:created xsi:type="dcterms:W3CDTF">2022-10-26T21:18:40Z</dcterms:created>
  <dcterms:modified xsi:type="dcterms:W3CDTF">2024-01-10T10:07:54Z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2021-05-03T00:00:00Z</vt:filetime>
  </property>
  <property fmtid="{D5CDD505-2E9C-101B-9397-08002B2CF9AE}" pid="3" name="Creator">
    <vt:lpwstr>Keynote</vt:lpwstr>
  </property>
  <property fmtid="{D5CDD505-2E9C-101B-9397-08002B2CF9AE}" pid="4" name="LastSaved">
    <vt:filetime>2022-10-26T00:00:00Z</vt:filetime>
  </property>
  <property fmtid="{D5CDD505-2E9C-101B-9397-08002B2CF9AE}" pid="5" name="Producer">
    <vt:lpwstr>macOS Versione 11.3 (Build 20E232) Quartz PDFContext</vt:lpwstr>
  </property>
</Properties>
</file>